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8" r:id="rId2"/>
    <p:sldId id="279" r:id="rId3"/>
    <p:sldId id="281" r:id="rId4"/>
    <p:sldId id="282" r:id="rId5"/>
    <p:sldId id="297" r:id="rId6"/>
    <p:sldId id="298" r:id="rId7"/>
    <p:sldId id="299" r:id="rId8"/>
    <p:sldId id="300" r:id="rId9"/>
    <p:sldId id="294" r:id="rId10"/>
  </p:sldIdLst>
  <p:sldSz cx="12192000" cy="6858000"/>
  <p:notesSz cx="6858000" cy="9144000"/>
  <p:custShowLst>
    <p:custShow name="Apresentação personalizada 1" id="0">
      <p:sldLst/>
    </p:custShow>
  </p:custShowLst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51" autoAdjust="0"/>
    <p:restoredTop sz="95501" autoAdjust="0"/>
  </p:normalViewPr>
  <p:slideViewPr>
    <p:cSldViewPr snapToGrid="0">
      <p:cViewPr varScale="1">
        <p:scale>
          <a:sx n="113" d="100"/>
          <a:sy n="113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585E7-EA89-484A-857B-5F88C4E57AB5}" type="datetimeFigureOut">
              <a:rPr lang="pt-BR" smtClean="0"/>
              <a:t>26/06/2024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8429-CF89-4CAB-A8CF-2F3741430AD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745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12983" y="2247440"/>
            <a:ext cx="9144000" cy="869855"/>
          </a:xfrm>
        </p:spPr>
        <p:txBody>
          <a:bodyPr anchor="b">
            <a:normAutofit/>
          </a:bodyPr>
          <a:lstStyle>
            <a:lvl1pPr algn="ctr">
              <a:defRPr sz="5000" baseline="0"/>
            </a:lvl1pPr>
          </a:lstStyle>
          <a:p>
            <a:r>
              <a:rPr lang="pt-BR" dirty="0"/>
              <a:t>ESCREVA O SEU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2983" y="3734240"/>
            <a:ext cx="9144000" cy="5403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43751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B2998AC-5DE3-41CE-A26D-AE3EF76F5A46}" type="datetimeFigureOut">
              <a:rPr lang="pt-BR" smtClean="0"/>
              <a:t>26/06/2024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313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73" y="2171"/>
            <a:ext cx="1569154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ESCREVA O SEU TÍTULO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Tópico principal</a:t>
            </a:r>
          </a:p>
          <a:p>
            <a:pPr lvl="1"/>
            <a:r>
              <a:rPr lang="pt-BR" dirty="0" err="1"/>
              <a:t>Subtópico</a:t>
            </a:r>
            <a:endParaRPr lang="pt-BR" dirty="0"/>
          </a:p>
          <a:p>
            <a:pPr lvl="2"/>
            <a:r>
              <a:rPr lang="pt-BR" dirty="0"/>
              <a:t>Se houver </a:t>
            </a:r>
            <a:r>
              <a:rPr lang="pt-BR" dirty="0" err="1"/>
              <a:t>subtópico</a:t>
            </a:r>
            <a:r>
              <a:rPr lang="pt-BR" dirty="0"/>
              <a:t> do </a:t>
            </a:r>
            <a:r>
              <a:rPr lang="pt-BR" dirty="0" err="1"/>
              <a:t>subtópico</a:t>
            </a:r>
            <a:r>
              <a:rPr lang="pt-BR" dirty="0"/>
              <a:t>.</a:t>
            </a: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311900"/>
            <a:ext cx="2996588" cy="447455"/>
          </a:xfrm>
          <a:prstGeom prst="rect">
            <a:avLst/>
          </a:prstGeom>
        </p:spPr>
      </p:pic>
      <p:sp>
        <p:nvSpPr>
          <p:cNvPr id="20" name="Retângulo 19"/>
          <p:cNvSpPr/>
          <p:nvPr userDrawn="1"/>
        </p:nvSpPr>
        <p:spPr>
          <a:xfrm>
            <a:off x="-3" y="0"/>
            <a:ext cx="5177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173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75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 Rounded MT Bold" panose="020F07040305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crea.crea-mt.org.br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163612" y="331080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 SOLICITAR SUBSTITUIÇÃO DE ART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490" y="1881352"/>
            <a:ext cx="4371598" cy="960721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656538" y="4773069"/>
            <a:ext cx="3110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SISTEMA e-CREA</a:t>
            </a:r>
          </a:p>
        </p:txBody>
      </p:sp>
    </p:spTree>
    <p:extLst>
      <p:ext uri="{BB962C8B-B14F-4D97-AF65-F5344CB8AC3E}">
        <p14:creationId xmlns:p14="http://schemas.microsoft.com/office/powerpoint/2010/main" val="162003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54924" y="1557338"/>
            <a:ext cx="77251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3200" b="1" dirty="0">
                <a:solidFill>
                  <a:srgbClr val="1F497D">
                    <a:lumMod val="60000"/>
                    <a:lumOff val="40000"/>
                  </a:srgb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</a:t>
            </a:r>
            <a:r>
              <a:rPr lang="pt-BR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just">
              <a:defRPr/>
            </a:pPr>
            <a:endParaRPr lang="pt-BR" sz="3600" b="1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Arial" charset="0"/>
            </a:endParaRPr>
          </a:p>
          <a:p>
            <a:pPr algn="just">
              <a:defRPr/>
            </a:pPr>
            <a:endParaRPr lang="pt-BR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Arial" charset="0"/>
            </a:endParaRPr>
          </a:p>
          <a:p>
            <a:pPr algn="just">
              <a:defRPr/>
            </a:pPr>
            <a:endParaRPr lang="pt-BR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  <a:cs typeface="Arial" charset="0"/>
            </a:endParaRPr>
          </a:p>
          <a:p>
            <a:pPr algn="just">
              <a:defRPr/>
            </a:pPr>
            <a:r>
              <a:rPr lang="pt-B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Apresentar procedimentos para substituição de ART  registrada a partir de 01 de janeiro de 2020. Serviço on-line pelo Portal e-CREA.</a:t>
            </a:r>
          </a:p>
          <a:p>
            <a:pPr algn="just">
              <a:defRPr/>
            </a:pPr>
            <a:endParaRPr lang="pt-BR" sz="2000" dirty="0">
              <a:latin typeface="Arial Black" pitchFamily="34" charset="0"/>
              <a:cs typeface="Arial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23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63655" y="497928"/>
            <a:ext cx="320992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endParaRPr lang="pt-BR" altLang="pt-BR" sz="1400" dirty="0">
              <a:latin typeface="Arial Black" panose="020B0A040201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pt-BR" altLang="pt-BR" sz="1300" dirty="0">
              <a:latin typeface="Arial Black" panose="020B0A040201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Acesse  através do endereço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b="1" dirty="0">
                <a:latin typeface="Verdana" panose="020B0604030504040204" pitchFamily="34" charset="0"/>
                <a:hlinkClick r:id="rId2"/>
              </a:rPr>
              <a:t>https://ecrea.crea-mt.org.br/</a:t>
            </a: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300" b="1" dirty="0">
                <a:latin typeface="Verdana" panose="020B0604030504040204" pitchFamily="34" charset="0"/>
              </a:rPr>
              <a:t>O Portal de Serviços </a:t>
            </a:r>
            <a:r>
              <a:rPr lang="pt-BR" altLang="pt-BR" sz="1300" b="1" dirty="0" err="1">
                <a:latin typeface="Verdana" panose="020B0604030504040204" pitchFamily="34" charset="0"/>
              </a:rPr>
              <a:t>eCREA</a:t>
            </a:r>
            <a:endParaRPr lang="pt-BR" altLang="pt-BR" sz="13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770" y="2140578"/>
            <a:ext cx="3734321" cy="3543795"/>
          </a:xfrm>
          <a:prstGeom prst="rect">
            <a:avLst/>
          </a:prstGeom>
        </p:spPr>
      </p:pic>
      <p:sp>
        <p:nvSpPr>
          <p:cNvPr id="4" name="CaixaDeTexto 30"/>
          <p:cNvSpPr txBox="1">
            <a:spLocks noChangeArrowheads="1"/>
          </p:cNvSpPr>
          <p:nvPr/>
        </p:nvSpPr>
        <p:spPr bwMode="auto">
          <a:xfrm>
            <a:off x="1356832" y="3498138"/>
            <a:ext cx="3105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500" b="1" dirty="0">
                <a:solidFill>
                  <a:srgbClr val="C00000"/>
                </a:solidFill>
                <a:latin typeface="Verdana" panose="020B0604030504040204" pitchFamily="34" charset="0"/>
              </a:rPr>
              <a:t>Senha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3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Informe seu CPF e senha.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300" dirty="0">
                <a:latin typeface="Verdana" panose="020B0604030504040204" pitchFamily="34" charset="0"/>
              </a:rPr>
              <a:t>Clique em Entrar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cxnSp>
        <p:nvCxnSpPr>
          <p:cNvPr id="5" name="Conector de seta reta 23554"/>
          <p:cNvCxnSpPr/>
          <p:nvPr/>
        </p:nvCxnSpPr>
        <p:spPr>
          <a:xfrm>
            <a:off x="4000020" y="4069638"/>
            <a:ext cx="1174750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9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2"/>
          <p:cNvSpPr txBox="1">
            <a:spLocks noChangeArrowheads="1"/>
          </p:cNvSpPr>
          <p:nvPr/>
        </p:nvSpPr>
        <p:spPr bwMode="auto">
          <a:xfrm>
            <a:off x="995521" y="2614613"/>
            <a:ext cx="32400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solidFill>
                  <a:srgbClr val="C00000"/>
                </a:solidFill>
                <a:latin typeface="Verdana" panose="020B0604030504040204" pitchFamily="34" charset="0"/>
              </a:rPr>
              <a:t>Perfil de Acesso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Grupo de Acesso: Externo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Perfil: Profissional do Sistema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800" dirty="0">
              <a:latin typeface="Arial" panose="020B0604020202020204" pitchFamily="34" charset="0"/>
            </a:endParaRPr>
          </a:p>
        </p:txBody>
      </p:sp>
      <p:cxnSp>
        <p:nvCxnSpPr>
          <p:cNvPr id="5" name="Conector de seta reta 5"/>
          <p:cNvCxnSpPr/>
          <p:nvPr/>
        </p:nvCxnSpPr>
        <p:spPr>
          <a:xfrm>
            <a:off x="3599958" y="3417833"/>
            <a:ext cx="1276842" cy="85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3" name="Imagem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409100"/>
            <a:ext cx="6093222" cy="1795326"/>
          </a:xfrm>
          <a:prstGeom prst="rect">
            <a:avLst/>
          </a:prstGeom>
        </p:spPr>
      </p:pic>
      <p:sp>
        <p:nvSpPr>
          <p:cNvPr id="11" name="CaixaDeTexto 2"/>
          <p:cNvSpPr txBox="1">
            <a:spLocks noChangeArrowheads="1"/>
          </p:cNvSpPr>
          <p:nvPr/>
        </p:nvSpPr>
        <p:spPr bwMode="auto">
          <a:xfrm>
            <a:off x="694722" y="407477"/>
            <a:ext cx="915776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 apareça a tela seguinte, escolha a opção “EXTERNO” e “Profissional do Sistema”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2000" b="1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8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266" y="1243145"/>
            <a:ext cx="7201230" cy="4093007"/>
          </a:xfrm>
          <a:prstGeom prst="rect">
            <a:avLst/>
          </a:prstGeom>
        </p:spPr>
      </p:pic>
      <p:sp>
        <p:nvSpPr>
          <p:cNvPr id="6" name="CaixaDeTexto 9"/>
          <p:cNvSpPr txBox="1">
            <a:spLocks noChangeArrowheads="1"/>
          </p:cNvSpPr>
          <p:nvPr/>
        </p:nvSpPr>
        <p:spPr bwMode="auto">
          <a:xfrm>
            <a:off x="735723" y="902794"/>
            <a:ext cx="2694371" cy="123031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solidFill>
                  <a:srgbClr val="C00000"/>
                </a:solidFill>
                <a:latin typeface="Verdana" panose="020B0604030504040204" pitchFamily="34" charset="0"/>
              </a:rPr>
              <a:t>ART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14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400" b="1" dirty="0">
                <a:latin typeface="Verdana" panose="020B0604030504040204" pitchFamily="34" charset="0"/>
              </a:rPr>
              <a:t>Clique em: 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800" b="1" dirty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t-BR" altLang="pt-BR" sz="1200" b="1" dirty="0">
                <a:latin typeface="Verdana" panose="020B0604030504040204" pitchFamily="34" charset="0"/>
              </a:rPr>
              <a:t>ART – Emissão/Consulta de ART</a:t>
            </a:r>
            <a:endParaRPr lang="pt-BR" altLang="pt-BR" sz="1200" dirty="0">
              <a:latin typeface="Verdana" panose="020B0604030504040204" pitchFamily="34" charset="0"/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cxnSp>
        <p:nvCxnSpPr>
          <p:cNvPr id="7" name="Conector de seta reta 14"/>
          <p:cNvCxnSpPr>
            <a:stCxn id="6" idx="3"/>
          </p:cNvCxnSpPr>
          <p:nvPr/>
        </p:nvCxnSpPr>
        <p:spPr>
          <a:xfrm>
            <a:off x="3430094" y="1517951"/>
            <a:ext cx="2203451" cy="6151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-1" y="297934"/>
            <a:ext cx="12107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Solicitação de Serviço Pessoa Física</a:t>
            </a:r>
          </a:p>
        </p:txBody>
      </p:sp>
    </p:spTree>
    <p:extLst>
      <p:ext uri="{BB962C8B-B14F-4D97-AF65-F5344CB8AC3E}">
        <p14:creationId xmlns:p14="http://schemas.microsoft.com/office/powerpoint/2010/main" val="311335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950" y="1093075"/>
            <a:ext cx="9055912" cy="306902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647089" y="4901239"/>
            <a:ext cx="6096000" cy="46166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Clique diretamente em </a:t>
            </a:r>
            <a:r>
              <a:rPr lang="pt-BR" alt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Pesquisar</a:t>
            </a:r>
            <a:r>
              <a:rPr lang="pt-BR" alt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ou digite o número da ART e clique em </a:t>
            </a:r>
            <a:r>
              <a:rPr lang="pt-BR" altLang="pt-BR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Pesquisar </a:t>
            </a:r>
            <a:r>
              <a:rPr lang="pt-BR" altLang="pt-B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localizar a ART a ser substituída.</a:t>
            </a:r>
            <a:endParaRPr lang="pt-BR" altLang="pt-BR" sz="12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6" name="Conector de seta reta 14"/>
          <p:cNvCxnSpPr/>
          <p:nvPr/>
        </p:nvCxnSpPr>
        <p:spPr>
          <a:xfrm flipH="1" flipV="1">
            <a:off x="2494176" y="4162096"/>
            <a:ext cx="1152913" cy="73914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1757787" y="3792764"/>
            <a:ext cx="617552" cy="29576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-1" y="297934"/>
            <a:ext cx="12107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Solicitação de Serviço Pessoa Física</a:t>
            </a:r>
          </a:p>
        </p:txBody>
      </p:sp>
    </p:spTree>
    <p:extLst>
      <p:ext uri="{BB962C8B-B14F-4D97-AF65-F5344CB8AC3E}">
        <p14:creationId xmlns:p14="http://schemas.microsoft.com/office/powerpoint/2010/main" val="1368569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0" t="10661" r="15160" b="18018"/>
          <a:stretch>
            <a:fillRect/>
          </a:stretch>
        </p:blipFill>
        <p:spPr bwMode="auto">
          <a:xfrm>
            <a:off x="6452804" y="3712400"/>
            <a:ext cx="694778" cy="49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93" y="1157370"/>
            <a:ext cx="10964233" cy="2363595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4658025" y="3585696"/>
            <a:ext cx="4612100" cy="46166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Clique no ícone de “</a:t>
            </a:r>
            <a:r>
              <a:rPr lang="pt-BR" altLang="pt-BR" sz="1200" b="1" dirty="0">
                <a:latin typeface="Verdana" panose="020B0604030504040204" pitchFamily="34" charset="0"/>
              </a:rPr>
              <a:t>Substituição</a:t>
            </a:r>
            <a:r>
              <a:rPr lang="pt-BR" altLang="pt-BR" sz="1200" dirty="0">
                <a:latin typeface="Verdana" panose="020B0604030504040204" pitchFamily="34" charset="0"/>
              </a:rPr>
              <a:t>” para substituir a ART desejada</a:t>
            </a:r>
          </a:p>
        </p:txBody>
      </p:sp>
      <p:cxnSp>
        <p:nvCxnSpPr>
          <p:cNvPr id="5" name="Conector de seta reta 14"/>
          <p:cNvCxnSpPr/>
          <p:nvPr/>
        </p:nvCxnSpPr>
        <p:spPr>
          <a:xfrm flipV="1">
            <a:off x="9270125" y="3163615"/>
            <a:ext cx="1681655" cy="63758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704193" y="5027569"/>
            <a:ext cx="4151586" cy="64633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200" dirty="0">
                <a:latin typeface="Verdana" panose="020B0604030504040204" pitchFamily="34" charset="0"/>
              </a:rPr>
              <a:t>Uma caixa de diálogo irá aparecer para que confirme se realmente deseja substituir a ART. Se sim, clique em </a:t>
            </a:r>
            <a:r>
              <a:rPr lang="pt-BR" altLang="pt-BR" sz="1200" b="1" dirty="0">
                <a:latin typeface="Verdana" panose="020B0604030504040204" pitchFamily="34" charset="0"/>
              </a:rPr>
              <a:t>Ok.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2209" y="4918393"/>
            <a:ext cx="4966713" cy="889051"/>
          </a:xfrm>
          <a:prstGeom prst="rect">
            <a:avLst/>
          </a:prstGeom>
        </p:spPr>
      </p:pic>
      <p:cxnSp>
        <p:nvCxnSpPr>
          <p:cNvPr id="11" name="Conector de seta reta 14"/>
          <p:cNvCxnSpPr/>
          <p:nvPr/>
        </p:nvCxnSpPr>
        <p:spPr>
          <a:xfrm flipV="1">
            <a:off x="4855779" y="5673900"/>
            <a:ext cx="4256690" cy="1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Retângulo 14"/>
          <p:cNvSpPr/>
          <p:nvPr/>
        </p:nvSpPr>
        <p:spPr>
          <a:xfrm>
            <a:off x="-1" y="297934"/>
            <a:ext cx="12107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Solicitação de Serviço Pessoa Física</a:t>
            </a:r>
          </a:p>
        </p:txBody>
      </p:sp>
    </p:spTree>
    <p:extLst>
      <p:ext uri="{BB962C8B-B14F-4D97-AF65-F5344CB8AC3E}">
        <p14:creationId xmlns:p14="http://schemas.microsoft.com/office/powerpoint/2010/main" val="72689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293" y="6206049"/>
            <a:ext cx="2031470" cy="431233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1771650"/>
            <a:ext cx="42100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4761186" y="2862231"/>
            <a:ext cx="4120055" cy="64633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200">
                <a:latin typeface="Arial" panose="020B0604020202020204" pitchFamily="34" charset="0"/>
              </a:rPr>
              <a:t>Preencha todos os campos a serem corrigidos e, no ultimo passo,  clique em </a:t>
            </a:r>
            <a:r>
              <a:rPr lang="pt-BR" altLang="pt-BR" sz="1200" b="1">
                <a:latin typeface="Arial" panose="020B0604020202020204" pitchFamily="34" charset="0"/>
              </a:rPr>
              <a:t>Salvar e Concluir </a:t>
            </a:r>
            <a:r>
              <a:rPr lang="pt-BR" altLang="pt-BR" sz="1200">
                <a:latin typeface="Arial" panose="020B0604020202020204" pitchFamily="34" charset="0"/>
              </a:rPr>
              <a:t>para finalizar a substituição da ART.</a:t>
            </a:r>
            <a:endParaRPr lang="pt-BR" altLang="pt-BR" sz="1200" dirty="0">
              <a:latin typeface="Arial" panose="020B0604020202020204" pitchFamily="34" charset="0"/>
            </a:endParaRPr>
          </a:p>
        </p:txBody>
      </p:sp>
      <p:sp>
        <p:nvSpPr>
          <p:cNvPr id="5" name="Retângulo 7"/>
          <p:cNvSpPr>
            <a:spLocks noChangeArrowheads="1"/>
          </p:cNvSpPr>
          <p:nvPr/>
        </p:nvSpPr>
        <p:spPr bwMode="auto">
          <a:xfrm>
            <a:off x="1900238" y="4915543"/>
            <a:ext cx="8221662" cy="584775"/>
          </a:xfrm>
          <a:prstGeom prst="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1600" b="1" dirty="0">
                <a:latin typeface="Verdana" panose="020B0604030504040204" pitchFamily="34" charset="0"/>
              </a:rPr>
              <a:t>Observação:  Nem todos os campos da ART ficarão disponíveis para substituição.</a:t>
            </a:r>
          </a:p>
        </p:txBody>
      </p:sp>
      <p:sp>
        <p:nvSpPr>
          <p:cNvPr id="6" name="Retângulo 5"/>
          <p:cNvSpPr/>
          <p:nvPr/>
        </p:nvSpPr>
        <p:spPr>
          <a:xfrm>
            <a:off x="-1" y="297934"/>
            <a:ext cx="121079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Emissão de ART OBRA SERVIÇO &gt; CONFIRMAÇÃO PARA EMISSÃO</a:t>
            </a:r>
          </a:p>
        </p:txBody>
      </p:sp>
      <p:cxnSp>
        <p:nvCxnSpPr>
          <p:cNvPr id="7" name="Conector de seta reta 14"/>
          <p:cNvCxnSpPr>
            <a:stCxn id="4" idx="0"/>
          </p:cNvCxnSpPr>
          <p:nvPr/>
        </p:nvCxnSpPr>
        <p:spPr>
          <a:xfrm flipH="1" flipV="1">
            <a:off x="5477502" y="2380757"/>
            <a:ext cx="1343712" cy="48147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43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584" y="2901830"/>
            <a:ext cx="4966832" cy="1054340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765395" y="4587029"/>
            <a:ext cx="76232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(65) 3315 3002 – 3315-3024 - 3315-3042</a:t>
            </a:r>
          </a:p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Visite nosso Atendimento Online</a:t>
            </a:r>
          </a:p>
          <a:p>
            <a:pPr algn="ctr">
              <a:defRPr/>
            </a:pPr>
            <a:r>
              <a:rPr lang="pt-BR" sz="2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www.crea-mt.org.br </a:t>
            </a:r>
          </a:p>
        </p:txBody>
      </p:sp>
    </p:spTree>
    <p:extLst>
      <p:ext uri="{BB962C8B-B14F-4D97-AF65-F5344CB8AC3E}">
        <p14:creationId xmlns:p14="http://schemas.microsoft.com/office/powerpoint/2010/main" val="2650723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241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  <vt:variant>
        <vt:lpstr>Apresentações personalizadas</vt:lpstr>
      </vt:variant>
      <vt:variant>
        <vt:i4>1</vt:i4>
      </vt:variant>
    </vt:vector>
  </HeadingPairs>
  <TitlesOfParts>
    <vt:vector size="17" baseType="lpstr">
      <vt:lpstr>Arial</vt:lpstr>
      <vt:lpstr>Arial Black</vt:lpstr>
      <vt:lpstr>Arial Rounded MT Bold</vt:lpstr>
      <vt:lpstr>Calibri</vt:lpstr>
      <vt:lpstr>Tahoma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personalizada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BRENDA GUIMARAES DE MORAES</dc:creator>
  <cp:lastModifiedBy>RENILDA ALCANTARA KOHLHASE</cp:lastModifiedBy>
  <cp:revision>161</cp:revision>
  <dcterms:created xsi:type="dcterms:W3CDTF">2017-04-03T17:36:34Z</dcterms:created>
  <dcterms:modified xsi:type="dcterms:W3CDTF">2024-06-26T14:11:17Z</dcterms:modified>
</cp:coreProperties>
</file>