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8" r:id="rId2"/>
    <p:sldId id="280" r:id="rId3"/>
    <p:sldId id="291" r:id="rId4"/>
    <p:sldId id="292" r:id="rId5"/>
    <p:sldId id="302" r:id="rId6"/>
    <p:sldId id="303" r:id="rId7"/>
    <p:sldId id="304" r:id="rId8"/>
    <p:sldId id="305" r:id="rId9"/>
    <p:sldId id="306" r:id="rId10"/>
    <p:sldId id="307" r:id="rId11"/>
    <p:sldId id="295" r:id="rId12"/>
  </p:sldIdLst>
  <p:sldSz cx="12192000" cy="6858000"/>
  <p:notesSz cx="6858000" cy="9144000"/>
  <p:custShowLst>
    <p:custShow name="Apresentação personalizada 1" id="0">
      <p:sldLst/>
    </p:custShow>
  </p:custShowLst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51" autoAdjust="0"/>
    <p:restoredTop sz="95501" autoAdjust="0"/>
  </p:normalViewPr>
  <p:slideViewPr>
    <p:cSldViewPr snapToGrid="0">
      <p:cViewPr varScale="1">
        <p:scale>
          <a:sx n="113" d="100"/>
          <a:sy n="113" d="100"/>
        </p:scale>
        <p:origin x="594" y="1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585E7-EA89-484A-857B-5F88C4E57AB5}" type="datetimeFigureOut">
              <a:rPr lang="pt-BR" smtClean="0"/>
              <a:t>26/06/2024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0B8429-CF89-4CAB-A8CF-2F3741430AD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374522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1512983" y="2247440"/>
            <a:ext cx="9144000" cy="869855"/>
          </a:xfrm>
        </p:spPr>
        <p:txBody>
          <a:bodyPr anchor="b">
            <a:normAutofit/>
          </a:bodyPr>
          <a:lstStyle>
            <a:lvl1pPr algn="ctr">
              <a:defRPr sz="5000" baseline="0"/>
            </a:lvl1pPr>
          </a:lstStyle>
          <a:p>
            <a:r>
              <a:rPr lang="pt-BR" dirty="0"/>
              <a:t>ESCREVA O SEU TÍTULO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12983" y="3734240"/>
            <a:ext cx="9144000" cy="540304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</p:spTree>
    <p:extLst>
      <p:ext uri="{BB962C8B-B14F-4D97-AF65-F5344CB8AC3E}">
        <p14:creationId xmlns:p14="http://schemas.microsoft.com/office/powerpoint/2010/main" val="2437512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B2998AC-5DE3-41CE-A26D-AE3EF76F5A46}" type="datetimeFigureOut">
              <a:rPr lang="pt-BR" smtClean="0"/>
              <a:t>26/06/2024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73139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Imagem 1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2573" y="2171"/>
            <a:ext cx="1569154" cy="6858000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/>
              <a:t>ESCREVA O SEU TÍTULO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/>
              <a:t>Tópico principal</a:t>
            </a:r>
          </a:p>
          <a:p>
            <a:pPr lvl="1"/>
            <a:r>
              <a:rPr lang="pt-BR" dirty="0" err="1"/>
              <a:t>Subtópico</a:t>
            </a:r>
            <a:endParaRPr lang="pt-BR" dirty="0"/>
          </a:p>
          <a:p>
            <a:pPr lvl="2"/>
            <a:r>
              <a:rPr lang="pt-BR" dirty="0"/>
              <a:t>Se houver </a:t>
            </a:r>
            <a:r>
              <a:rPr lang="pt-BR" dirty="0" err="1"/>
              <a:t>subtópico</a:t>
            </a:r>
            <a:r>
              <a:rPr lang="pt-BR" dirty="0"/>
              <a:t> do </a:t>
            </a:r>
            <a:r>
              <a:rPr lang="pt-BR" dirty="0" err="1"/>
              <a:t>subtópico</a:t>
            </a:r>
            <a:r>
              <a:rPr lang="pt-BR" dirty="0"/>
              <a:t>.</a:t>
            </a:r>
          </a:p>
        </p:txBody>
      </p:sp>
      <p:pic>
        <p:nvPicPr>
          <p:cNvPr id="7" name="Imagem 6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311900"/>
            <a:ext cx="2996588" cy="447455"/>
          </a:xfrm>
          <a:prstGeom prst="rect">
            <a:avLst/>
          </a:prstGeom>
        </p:spPr>
      </p:pic>
      <p:sp>
        <p:nvSpPr>
          <p:cNvPr id="20" name="Retângulo 19"/>
          <p:cNvSpPr/>
          <p:nvPr userDrawn="1"/>
        </p:nvSpPr>
        <p:spPr>
          <a:xfrm>
            <a:off x="-3" y="0"/>
            <a:ext cx="517795" cy="6858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81739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5">
              <a:lumMod val="7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 baseline="0">
          <a:solidFill>
            <a:schemeClr val="tx1"/>
          </a:solidFill>
          <a:latin typeface="Arial Rounded MT Bold" panose="020F070403050403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11.png"/><Relationship Id="rId7" Type="http://schemas.openxmlformats.org/officeDocument/2006/relationships/image" Target="../media/image28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jpeg"/><Relationship Id="rId5" Type="http://schemas.openxmlformats.org/officeDocument/2006/relationships/image" Target="../media/image21.png"/><Relationship Id="rId4" Type="http://schemas.openxmlformats.org/officeDocument/2006/relationships/image" Target="../media/image20.png"/><Relationship Id="rId9" Type="http://schemas.openxmlformats.org/officeDocument/2006/relationships/image" Target="../media/image3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ecrea.creamt.org.br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9.png"/><Relationship Id="rId7" Type="http://schemas.openxmlformats.org/officeDocument/2006/relationships/image" Target="../media/image2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11" Type="http://schemas.openxmlformats.org/officeDocument/2006/relationships/image" Target="../media/image26.png"/><Relationship Id="rId5" Type="http://schemas.openxmlformats.org/officeDocument/2006/relationships/image" Target="../media/image20.png"/><Relationship Id="rId10" Type="http://schemas.openxmlformats.org/officeDocument/2006/relationships/image" Target="../media/image25.png"/><Relationship Id="rId4" Type="http://schemas.openxmlformats.org/officeDocument/2006/relationships/image" Target="../media/image11.png"/><Relationship Id="rId9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677" y="2516276"/>
            <a:ext cx="3832631" cy="813576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4404459" y="5346402"/>
            <a:ext cx="29626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pt-BR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SISTEMA </a:t>
            </a:r>
            <a:r>
              <a:rPr lang="pt-BR" sz="2400" b="1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eCREA</a:t>
            </a:r>
            <a:endParaRPr lang="pt-BR" sz="2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2984938" y="3799518"/>
            <a:ext cx="6096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2800" b="1" dirty="0">
                <a:solidFill>
                  <a:srgbClr val="1F497D">
                    <a:lumMod val="60000"/>
                    <a:lumOff val="40000"/>
                  </a:srgb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COMO SOLICITAR CANCELAMENTO DE ART</a:t>
            </a:r>
          </a:p>
        </p:txBody>
      </p:sp>
    </p:spTree>
    <p:extLst>
      <p:ext uri="{BB962C8B-B14F-4D97-AF65-F5344CB8AC3E}">
        <p14:creationId xmlns:p14="http://schemas.microsoft.com/office/powerpoint/2010/main" val="1620037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tângulo 42"/>
          <p:cNvSpPr/>
          <p:nvPr/>
        </p:nvSpPr>
        <p:spPr>
          <a:xfrm>
            <a:off x="5034948" y="876300"/>
            <a:ext cx="2071687" cy="5000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44" name="Retângulo 6"/>
          <p:cNvSpPr>
            <a:spLocks noChangeArrowheads="1"/>
          </p:cNvSpPr>
          <p:nvPr/>
        </p:nvSpPr>
        <p:spPr bwMode="auto">
          <a:xfrm>
            <a:off x="2145698" y="3430588"/>
            <a:ext cx="76327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pt-BR" altLang="pt-BR" sz="800">
                <a:latin typeface="Arial" panose="020B0604020202020204" pitchFamily="34" charset="0"/>
              </a:rPr>
              <a:t> 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t-BR" altLang="pt-BR" sz="800">
                <a:latin typeface="Arial" panose="020B0604020202020204" pitchFamily="34" charset="0"/>
              </a:rPr>
              <a:t> </a:t>
            </a:r>
          </a:p>
        </p:txBody>
      </p:sp>
      <p:sp>
        <p:nvSpPr>
          <p:cNvPr id="46" name="CaixaDeTexto 1"/>
          <p:cNvSpPr txBox="1">
            <a:spLocks noChangeArrowheads="1"/>
          </p:cNvSpPr>
          <p:nvPr/>
        </p:nvSpPr>
        <p:spPr bwMode="auto">
          <a:xfrm>
            <a:off x="3693510" y="884238"/>
            <a:ext cx="4537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pt-BR" altLang="pt-BR" sz="1400"/>
              <a:t> </a:t>
            </a:r>
          </a:p>
        </p:txBody>
      </p:sp>
      <p:pic>
        <p:nvPicPr>
          <p:cNvPr id="47" name="Imagem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2848" y="3121025"/>
            <a:ext cx="1049337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" name="Imagem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7335" y="3130550"/>
            <a:ext cx="869950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0248" y="2274888"/>
            <a:ext cx="2559050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9185" y="2320925"/>
            <a:ext cx="1584325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" name="Imagem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4185" y="2511425"/>
            <a:ext cx="5783263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" name="Imagem 2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6723" y="3101975"/>
            <a:ext cx="5764212" cy="20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" name="Imagem 2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4185" y="3360738"/>
            <a:ext cx="5764213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" name="Imagem 2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3235" y="3632200"/>
            <a:ext cx="5764213" cy="23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5" name="Imagem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4660" y="3946525"/>
            <a:ext cx="5762625" cy="21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" name="Imagem 2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5773" y="4216400"/>
            <a:ext cx="5764212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" name="Imagem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1873" y="2527300"/>
            <a:ext cx="752475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" name="Imagem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1873" y="3051175"/>
            <a:ext cx="752475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" name="Imagem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1248" y="3419475"/>
            <a:ext cx="752475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0" name="Imagem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1248" y="3695700"/>
            <a:ext cx="752475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" name="Imagem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7110" y="3929063"/>
            <a:ext cx="752475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" name="Imagem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0748" y="4230688"/>
            <a:ext cx="942975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" name="Retângulo 1"/>
          <p:cNvSpPr>
            <a:spLocks noChangeArrowheads="1"/>
          </p:cNvSpPr>
          <p:nvPr/>
        </p:nvSpPr>
        <p:spPr bwMode="auto">
          <a:xfrm>
            <a:off x="3485548" y="627063"/>
            <a:ext cx="50117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1400" b="1">
                <a:solidFill>
                  <a:srgbClr val="C00000"/>
                </a:solidFill>
                <a:latin typeface="Verdana" panose="020B0604030504040204" pitchFamily="34" charset="0"/>
              </a:rPr>
              <a:t>Solicitação de Serviço Pessoa Física Anexo(s)</a:t>
            </a:r>
          </a:p>
        </p:txBody>
      </p:sp>
      <p:sp>
        <p:nvSpPr>
          <p:cNvPr id="64" name="CaixaDeTexto 27"/>
          <p:cNvSpPr txBox="1">
            <a:spLocks noChangeArrowheads="1"/>
          </p:cNvSpPr>
          <p:nvPr/>
        </p:nvSpPr>
        <p:spPr bwMode="auto">
          <a:xfrm>
            <a:off x="7695598" y="1924050"/>
            <a:ext cx="273685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pt-BR" altLang="pt-BR" sz="1100">
                <a:latin typeface="Verdana" panose="020B0604030504040204" pitchFamily="34" charset="0"/>
              </a:rPr>
              <a:t>Selecione a Forma de Validação da documentação.</a:t>
            </a:r>
          </a:p>
        </p:txBody>
      </p:sp>
      <p:sp>
        <p:nvSpPr>
          <p:cNvPr id="65" name="Retângulo 64"/>
          <p:cNvSpPr/>
          <p:nvPr/>
        </p:nvSpPr>
        <p:spPr>
          <a:xfrm>
            <a:off x="7635273" y="1817688"/>
            <a:ext cx="2935287" cy="631825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66" name="Retângulo 47"/>
          <p:cNvSpPr>
            <a:spLocks noChangeArrowheads="1"/>
          </p:cNvSpPr>
          <p:nvPr/>
        </p:nvSpPr>
        <p:spPr bwMode="auto">
          <a:xfrm>
            <a:off x="2198085" y="3724275"/>
            <a:ext cx="2549525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100">
                <a:latin typeface="Verdana" panose="020B0604030504040204" pitchFamily="34" charset="0"/>
              </a:rPr>
              <a:t>Clique em “</a:t>
            </a:r>
            <a:r>
              <a:rPr lang="pt-BR" altLang="pt-BR" sz="1100" b="1">
                <a:latin typeface="Verdana" panose="020B0604030504040204" pitchFamily="34" charset="0"/>
              </a:rPr>
              <a:t>Finalizar</a:t>
            </a:r>
            <a:r>
              <a:rPr lang="pt-BR" altLang="pt-BR" sz="1100">
                <a:latin typeface="Verdana" panose="020B0604030504040204" pitchFamily="34" charset="0"/>
              </a:rPr>
              <a:t>”.</a:t>
            </a:r>
          </a:p>
        </p:txBody>
      </p:sp>
      <p:sp>
        <p:nvSpPr>
          <p:cNvPr id="67" name="Retângulo 66"/>
          <p:cNvSpPr/>
          <p:nvPr/>
        </p:nvSpPr>
        <p:spPr>
          <a:xfrm>
            <a:off x="2182210" y="3613150"/>
            <a:ext cx="2305050" cy="471488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cxnSp>
        <p:nvCxnSpPr>
          <p:cNvPr id="68" name="Conector de seta reta 49"/>
          <p:cNvCxnSpPr/>
          <p:nvPr/>
        </p:nvCxnSpPr>
        <p:spPr>
          <a:xfrm>
            <a:off x="4480910" y="3879850"/>
            <a:ext cx="1050925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9" name="Retângulo 68"/>
          <p:cNvSpPr/>
          <p:nvPr/>
        </p:nvSpPr>
        <p:spPr>
          <a:xfrm>
            <a:off x="1737710" y="2727325"/>
            <a:ext cx="5700713" cy="336550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pic>
        <p:nvPicPr>
          <p:cNvPr id="70" name="Imagem 6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23423" y="1403350"/>
            <a:ext cx="5715000" cy="17145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71" name="Conector de seta reta 45"/>
          <p:cNvCxnSpPr/>
          <p:nvPr/>
        </p:nvCxnSpPr>
        <p:spPr>
          <a:xfrm flipH="1">
            <a:off x="6270023" y="2120900"/>
            <a:ext cx="1382712" cy="736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72" name="Imagem 7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576285" y="3603625"/>
            <a:ext cx="1743075" cy="4762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3" name="Retângulo 31"/>
          <p:cNvSpPr>
            <a:spLocks noChangeArrowheads="1"/>
          </p:cNvSpPr>
          <p:nvPr/>
        </p:nvSpPr>
        <p:spPr bwMode="auto">
          <a:xfrm>
            <a:off x="2968023" y="5100638"/>
            <a:ext cx="6046787" cy="590162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FontTx/>
              <a:buNone/>
            </a:pPr>
            <a:r>
              <a:rPr lang="pt-BR" altLang="pt-BR" sz="1200" b="1" u="sng" dirty="0">
                <a:latin typeface="Verdana" panose="020B0604030504040204" pitchFamily="34" charset="0"/>
              </a:rPr>
              <a:t>ATENÇÃO:</a:t>
            </a:r>
          </a:p>
          <a:p>
            <a:pPr algn="just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FontTx/>
              <a:buNone/>
            </a:pPr>
            <a:r>
              <a:rPr lang="pt-BR" altLang="pt-BR" sz="1200" b="1" dirty="0"/>
              <a:t>NÃO É NECESSÁRIO APRESENTAR OS DOCUMENTOS NO CREA-MT OU ENVIAR VIA CORREIO. </a:t>
            </a:r>
            <a:endParaRPr lang="pt-BR" altLang="pt-BR" sz="1200" dirty="0">
              <a:latin typeface="Verdana" panose="020B0604030504040204" pitchFamily="34" charset="0"/>
            </a:endParaRPr>
          </a:p>
        </p:txBody>
      </p:sp>
      <p:pic>
        <p:nvPicPr>
          <p:cNvPr id="75" name="Imagem 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9585" y="1855788"/>
            <a:ext cx="1711325" cy="312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6" name="Imagem 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9948" y="1949450"/>
            <a:ext cx="146685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94339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2584" y="2901830"/>
            <a:ext cx="4966832" cy="1054340"/>
          </a:xfrm>
          <a:prstGeom prst="rect">
            <a:avLst/>
          </a:prstGeom>
        </p:spPr>
      </p:pic>
      <p:sp>
        <p:nvSpPr>
          <p:cNvPr id="4" name="Retângulo 3"/>
          <p:cNvSpPr/>
          <p:nvPr/>
        </p:nvSpPr>
        <p:spPr>
          <a:xfrm>
            <a:off x="2333595" y="4663229"/>
            <a:ext cx="762320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(65) 3315 3002 – 3315-3024 - 3315-3042</a:t>
            </a:r>
          </a:p>
          <a:p>
            <a:pPr algn="ctr">
              <a:defRPr/>
            </a:pPr>
            <a:r>
              <a:rPr lang="pt-BR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Visite nosso Atendimento Online</a:t>
            </a:r>
          </a:p>
          <a:p>
            <a:pPr algn="ctr">
              <a:defRPr/>
            </a:pPr>
            <a:r>
              <a:rPr lang="pt-BR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www.crea-mt.org.br  </a:t>
            </a:r>
          </a:p>
        </p:txBody>
      </p:sp>
    </p:spTree>
    <p:extLst>
      <p:ext uri="{BB962C8B-B14F-4D97-AF65-F5344CB8AC3E}">
        <p14:creationId xmlns:p14="http://schemas.microsoft.com/office/powerpoint/2010/main" val="650930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9807" y="6163920"/>
            <a:ext cx="2472906" cy="524939"/>
          </a:xfrm>
          <a:prstGeom prst="rect">
            <a:avLst/>
          </a:prstGeom>
        </p:spPr>
      </p:pic>
      <p:sp>
        <p:nvSpPr>
          <p:cNvPr id="3" name="Retângulo 2"/>
          <p:cNvSpPr/>
          <p:nvPr/>
        </p:nvSpPr>
        <p:spPr>
          <a:xfrm>
            <a:off x="1744717" y="1325945"/>
            <a:ext cx="8892847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2800" b="1" dirty="0">
                <a:solidFill>
                  <a:srgbClr val="1F497D">
                    <a:lumMod val="60000"/>
                    <a:lumOff val="40000"/>
                  </a:srgb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INTRODUÇÃO:</a:t>
            </a:r>
          </a:p>
          <a:p>
            <a:pPr>
              <a:defRPr/>
            </a:pPr>
            <a:endParaRPr lang="pt-BR" dirty="0">
              <a:latin typeface="Arial" charset="0"/>
              <a:cs typeface="Arial" charset="0"/>
            </a:endParaRPr>
          </a:p>
          <a:p>
            <a:pPr>
              <a:defRPr/>
            </a:pPr>
            <a:endParaRPr lang="pt-BR" dirty="0">
              <a:latin typeface="Arial" charset="0"/>
              <a:cs typeface="Arial" charset="0"/>
            </a:endParaRPr>
          </a:p>
          <a:p>
            <a:pPr>
              <a:defRPr/>
            </a:pPr>
            <a:endParaRPr lang="pt-BR" dirty="0">
              <a:latin typeface="Arial" charset="0"/>
              <a:cs typeface="Arial" charset="0"/>
            </a:endParaRPr>
          </a:p>
          <a:p>
            <a:pPr algn="just">
              <a:defRPr/>
            </a:pPr>
            <a:r>
              <a:rPr lang="pt-BR" b="0" i="0" dirty="0">
                <a:effectLst/>
                <a:highlight>
                  <a:srgbClr val="FFFFFF"/>
                </a:highlight>
                <a:latin typeface="Helvetica Neue"/>
              </a:rPr>
              <a:t>Conforme </a:t>
            </a:r>
            <a:r>
              <a:rPr lang="pt-BR" b="1" i="0" dirty="0">
                <a:effectLst/>
                <a:highlight>
                  <a:srgbClr val="FFFFFF"/>
                </a:highlight>
                <a:latin typeface="Helvetica Neue"/>
              </a:rPr>
              <a:t>Resolução nº 1.137/23 do Confea</a:t>
            </a:r>
            <a:r>
              <a:rPr lang="pt-BR" b="0" i="0" dirty="0">
                <a:effectLst/>
                <a:highlight>
                  <a:srgbClr val="FFFFFF"/>
                </a:highlight>
                <a:latin typeface="Helvetica Neue"/>
              </a:rPr>
              <a:t>, no art. 21, o cancelamento da ART deve ser requerido ao Crea pelo profissional, pela pessoa jurídica contratada ou pelo contratante, e ser instruído com o motivo da solicitação</a:t>
            </a:r>
            <a:r>
              <a:rPr lang="pt-BR" altLang="pt-BR" dirty="0">
                <a:latin typeface="Verdana" panose="020B0604030504040204" pitchFamily="34" charset="0"/>
              </a:rPr>
              <a:t>.</a:t>
            </a:r>
          </a:p>
          <a:p>
            <a:pPr algn="just">
              <a:defRPr/>
            </a:pPr>
            <a:endParaRPr lang="pt-BR" b="0" i="0" dirty="0">
              <a:solidFill>
                <a:srgbClr val="555555"/>
              </a:solidFill>
              <a:effectLst/>
              <a:highlight>
                <a:srgbClr val="FFFFFF"/>
              </a:highlight>
              <a:latin typeface="Helvetica Neue"/>
            </a:endParaRPr>
          </a:p>
          <a:p>
            <a:pPr algn="just">
              <a:defRPr/>
            </a:pPr>
            <a:r>
              <a:rPr lang="pt-BR" b="0" i="0" dirty="0">
                <a:effectLst/>
                <a:highlight>
                  <a:srgbClr val="FFFFFF"/>
                </a:highlight>
                <a:latin typeface="Helvetica Neue"/>
              </a:rPr>
              <a:t>No § 1º o pedido de cancelamento, quando requerido pelo profissional, deverá conter declaração de que o contratante e a empresa contratada foram comunicados do cancelamento e estão cientes.</a:t>
            </a:r>
            <a:br>
              <a:rPr lang="pt-BR" altLang="pt-BR" dirty="0">
                <a:latin typeface="Verdana" panose="020B0604030504040204" pitchFamily="34" charset="0"/>
              </a:rPr>
            </a:br>
            <a:br>
              <a:rPr lang="pt-BR" altLang="pt-BR" dirty="0">
                <a:latin typeface="Verdana" panose="020B0604030504040204" pitchFamily="34" charset="0"/>
              </a:rPr>
            </a:br>
            <a:endParaRPr lang="pt-BR" altLang="pt-BR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2833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863655" y="497928"/>
            <a:ext cx="3209925" cy="198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endParaRPr lang="pt-BR" altLang="pt-BR" sz="1400" dirty="0">
              <a:latin typeface="Arial Black" panose="020B0A04020102020204" pitchFamily="34" charset="0"/>
            </a:endParaRPr>
          </a:p>
          <a:p>
            <a:pPr algn="just">
              <a:spcBef>
                <a:spcPct val="0"/>
              </a:spcBef>
              <a:buFontTx/>
              <a:buNone/>
            </a:pPr>
            <a:endParaRPr lang="pt-BR" altLang="pt-BR" sz="1300" dirty="0">
              <a:latin typeface="Arial Black" panose="020B0A0402010202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pt-BR" altLang="pt-BR" sz="1300" dirty="0">
              <a:latin typeface="Verdana" panose="020B060403050404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1300" dirty="0">
                <a:latin typeface="Verdana" panose="020B0604030504040204" pitchFamily="34" charset="0"/>
              </a:rPr>
              <a:t>Acesse  através do endereço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pt-BR" altLang="pt-BR" sz="1300" dirty="0">
              <a:latin typeface="Verdana" panose="020B060403050404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1300" b="1" dirty="0">
                <a:latin typeface="Verdana" panose="020B0604030504040204" pitchFamily="34" charset="0"/>
                <a:hlinkClick r:id="rId2"/>
              </a:rPr>
              <a:t>https://ecrea.crea-mt.org.br/</a:t>
            </a:r>
            <a:endParaRPr lang="pt-BR" altLang="pt-BR" sz="1300" b="1" dirty="0">
              <a:latin typeface="Verdana" panose="020B060403050404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pt-BR" altLang="pt-BR" sz="1300" b="1" dirty="0">
              <a:latin typeface="Verdana" panose="020B060403050404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1300" b="1" dirty="0">
                <a:latin typeface="Verdana" panose="020B0604030504040204" pitchFamily="34" charset="0"/>
              </a:rPr>
              <a:t>O Portal de Serviços </a:t>
            </a:r>
            <a:r>
              <a:rPr lang="pt-BR" altLang="pt-BR" sz="1300" b="1" dirty="0" err="1">
                <a:latin typeface="Verdana" panose="020B0604030504040204" pitchFamily="34" charset="0"/>
              </a:rPr>
              <a:t>eCREA</a:t>
            </a:r>
            <a:endParaRPr lang="pt-BR" altLang="pt-BR" sz="1300" b="1" dirty="0">
              <a:latin typeface="Verdana" panose="020B060403050404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pt-BR" altLang="pt-BR" sz="1800" dirty="0">
              <a:latin typeface="Arial" panose="020B0604020202020204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4770" y="2140578"/>
            <a:ext cx="3734321" cy="3543795"/>
          </a:xfrm>
          <a:prstGeom prst="rect">
            <a:avLst/>
          </a:prstGeom>
        </p:spPr>
      </p:pic>
      <p:sp>
        <p:nvSpPr>
          <p:cNvPr id="4" name="CaixaDeTexto 30"/>
          <p:cNvSpPr txBox="1">
            <a:spLocks noChangeArrowheads="1"/>
          </p:cNvSpPr>
          <p:nvPr/>
        </p:nvSpPr>
        <p:spPr bwMode="auto">
          <a:xfrm>
            <a:off x="1356832" y="3498138"/>
            <a:ext cx="31051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500" b="1" dirty="0">
                <a:solidFill>
                  <a:srgbClr val="C00000"/>
                </a:solidFill>
                <a:latin typeface="Verdana" panose="020B0604030504040204" pitchFamily="34" charset="0"/>
              </a:rPr>
              <a:t>Senha</a:t>
            </a:r>
          </a:p>
          <a:p>
            <a:pPr>
              <a:spcBef>
                <a:spcPct val="0"/>
              </a:spcBef>
              <a:buFontTx/>
              <a:buNone/>
            </a:pPr>
            <a:endParaRPr lang="pt-BR" altLang="pt-BR" sz="1300" b="1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pt-BR" altLang="pt-BR" sz="1300" dirty="0">
                <a:latin typeface="Verdana" panose="020B0604030504040204" pitchFamily="34" charset="0"/>
              </a:rPr>
              <a:t>Informe seu CPF e senha.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t-BR" altLang="pt-BR" sz="1300" dirty="0">
                <a:latin typeface="Verdana" panose="020B0604030504040204" pitchFamily="34" charset="0"/>
              </a:rPr>
              <a:t>Clique em Entrar</a:t>
            </a:r>
          </a:p>
          <a:p>
            <a:pPr>
              <a:spcBef>
                <a:spcPct val="0"/>
              </a:spcBef>
              <a:buFontTx/>
              <a:buNone/>
            </a:pPr>
            <a:endParaRPr lang="pt-BR" altLang="pt-BR" sz="1800" dirty="0">
              <a:latin typeface="Arial" panose="020B0604020202020204" pitchFamily="34" charset="0"/>
            </a:endParaRPr>
          </a:p>
        </p:txBody>
      </p:sp>
      <p:cxnSp>
        <p:nvCxnSpPr>
          <p:cNvPr id="5" name="Conector de seta reta 23554"/>
          <p:cNvCxnSpPr/>
          <p:nvPr/>
        </p:nvCxnSpPr>
        <p:spPr>
          <a:xfrm>
            <a:off x="4000020" y="4069638"/>
            <a:ext cx="1174750" cy="158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6" name="Imagem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4293" y="6206049"/>
            <a:ext cx="2031470" cy="431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2671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1864" y="2556049"/>
            <a:ext cx="6093222" cy="1795326"/>
          </a:xfrm>
          <a:prstGeom prst="rect">
            <a:avLst/>
          </a:prstGeom>
        </p:spPr>
      </p:pic>
      <p:sp>
        <p:nvSpPr>
          <p:cNvPr id="4" name="CaixaDeTexto 2"/>
          <p:cNvSpPr txBox="1">
            <a:spLocks noChangeArrowheads="1"/>
          </p:cNvSpPr>
          <p:nvPr/>
        </p:nvSpPr>
        <p:spPr bwMode="auto">
          <a:xfrm>
            <a:off x="679067" y="2967075"/>
            <a:ext cx="3240087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400" b="1" dirty="0">
                <a:solidFill>
                  <a:srgbClr val="C00000"/>
                </a:solidFill>
                <a:latin typeface="Verdana" panose="020B0604030504040204" pitchFamily="34" charset="0"/>
              </a:rPr>
              <a:t>Perfil de Acesso</a:t>
            </a:r>
          </a:p>
          <a:p>
            <a:pPr>
              <a:spcBef>
                <a:spcPct val="0"/>
              </a:spcBef>
              <a:buFontTx/>
              <a:buNone/>
            </a:pPr>
            <a:endParaRPr lang="pt-BR" altLang="pt-BR" sz="1400" b="1" dirty="0">
              <a:latin typeface="Verdan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pt-BR" altLang="pt-BR" sz="1400" b="1" dirty="0">
              <a:latin typeface="Verdan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pt-BR" altLang="pt-BR" sz="1200" dirty="0">
                <a:latin typeface="Verdana" panose="020B0604030504040204" pitchFamily="34" charset="0"/>
              </a:rPr>
              <a:t>Grupo de Acesso: Externo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t-BR" altLang="pt-BR" sz="1200" dirty="0">
                <a:latin typeface="Verdana" panose="020B0604030504040204" pitchFamily="34" charset="0"/>
              </a:rPr>
              <a:t>Perfil: Profissional do Sistema</a:t>
            </a:r>
          </a:p>
          <a:p>
            <a:pPr>
              <a:spcBef>
                <a:spcPct val="0"/>
              </a:spcBef>
              <a:buFontTx/>
              <a:buNone/>
            </a:pPr>
            <a:endParaRPr lang="pt-BR" altLang="pt-BR" sz="1800" dirty="0">
              <a:latin typeface="Arial" panose="020B0604020202020204" pitchFamily="34" charset="0"/>
            </a:endParaRPr>
          </a:p>
        </p:txBody>
      </p:sp>
      <p:cxnSp>
        <p:nvCxnSpPr>
          <p:cNvPr id="5" name="Conector de seta reta 5"/>
          <p:cNvCxnSpPr/>
          <p:nvPr/>
        </p:nvCxnSpPr>
        <p:spPr>
          <a:xfrm flipV="1">
            <a:off x="2974428" y="3453713"/>
            <a:ext cx="2606565" cy="351032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3" name="Imagem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4293" y="6206049"/>
            <a:ext cx="2031470" cy="431233"/>
          </a:xfrm>
          <a:prstGeom prst="rect">
            <a:avLst/>
          </a:prstGeom>
        </p:spPr>
      </p:pic>
      <p:sp>
        <p:nvSpPr>
          <p:cNvPr id="11" name="CaixaDeTexto 2"/>
          <p:cNvSpPr txBox="1">
            <a:spLocks noChangeArrowheads="1"/>
          </p:cNvSpPr>
          <p:nvPr/>
        </p:nvSpPr>
        <p:spPr bwMode="auto">
          <a:xfrm>
            <a:off x="1409426" y="484462"/>
            <a:ext cx="915776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400" b="1" dirty="0">
                <a:solidFill>
                  <a:srgbClr val="C00000"/>
                </a:solidFill>
                <a:latin typeface="Verdana" panose="020B0604030504040204" pitchFamily="34" charset="0"/>
              </a:rPr>
              <a:t>Caso apareça a tela seguinte, escolha a opção “EXTERNO” e “Profissional do sistema”</a:t>
            </a:r>
          </a:p>
          <a:p>
            <a:pPr>
              <a:spcBef>
                <a:spcPct val="0"/>
              </a:spcBef>
              <a:buFontTx/>
              <a:buNone/>
            </a:pPr>
            <a:endParaRPr lang="pt-BR" altLang="pt-BR" sz="18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66153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4293" y="6206049"/>
            <a:ext cx="2031470" cy="431233"/>
          </a:xfrm>
          <a:prstGeom prst="rect">
            <a:avLst/>
          </a:prstGeom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4011" y="1137311"/>
            <a:ext cx="6140448" cy="294122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" name="Retângulo 2"/>
          <p:cNvSpPr/>
          <p:nvPr/>
        </p:nvSpPr>
        <p:spPr>
          <a:xfrm>
            <a:off x="6516414" y="426163"/>
            <a:ext cx="4740166" cy="461665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1200" dirty="0">
                <a:latin typeface="Verdana" panose="020B0604030504040204" pitchFamily="34" charset="0"/>
              </a:rPr>
              <a:t>1 - Clique sobre a aba Atendimento e Depois em </a:t>
            </a:r>
            <a:r>
              <a:rPr lang="pt-BR" altLang="pt-BR" sz="1200" b="1" u="sng" dirty="0">
                <a:latin typeface="Verdana" panose="020B0604030504040204" pitchFamily="34" charset="0"/>
              </a:rPr>
              <a:t>Solicitação Pessoa Física</a:t>
            </a:r>
          </a:p>
        </p:txBody>
      </p:sp>
      <p:cxnSp>
        <p:nvCxnSpPr>
          <p:cNvPr id="6" name="Conector de seta reta 21"/>
          <p:cNvCxnSpPr>
            <a:stCxn id="3" idx="2"/>
          </p:cNvCxnSpPr>
          <p:nvPr/>
        </p:nvCxnSpPr>
        <p:spPr>
          <a:xfrm flipH="1">
            <a:off x="3867807" y="887828"/>
            <a:ext cx="5018690" cy="764184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9" name="Imagem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09187" y="3090042"/>
            <a:ext cx="3447393" cy="3116008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0" name="Retângulo 9"/>
          <p:cNvSpPr/>
          <p:nvPr/>
        </p:nvSpPr>
        <p:spPr>
          <a:xfrm>
            <a:off x="7926716" y="2551087"/>
            <a:ext cx="3212334" cy="276999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1200" dirty="0">
                <a:latin typeface="Verdana" panose="020B0604030504040204" pitchFamily="34" charset="0"/>
              </a:rPr>
              <a:t>2 – Depois, clique em </a:t>
            </a:r>
            <a:r>
              <a:rPr lang="pt-BR" altLang="pt-BR" sz="1200" b="1" u="sng" dirty="0">
                <a:latin typeface="Verdana" panose="020B0604030504040204" pitchFamily="34" charset="0"/>
              </a:rPr>
              <a:t>NOVA</a:t>
            </a:r>
          </a:p>
        </p:txBody>
      </p:sp>
      <p:cxnSp>
        <p:nvCxnSpPr>
          <p:cNvPr id="11" name="Conector de seta reta 21"/>
          <p:cNvCxnSpPr/>
          <p:nvPr/>
        </p:nvCxnSpPr>
        <p:spPr>
          <a:xfrm flipH="1">
            <a:off x="7998373" y="2828087"/>
            <a:ext cx="2364827" cy="2500658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79209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4098" y="1895474"/>
            <a:ext cx="9511040" cy="3235497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4293" y="6206049"/>
            <a:ext cx="2031470" cy="431233"/>
          </a:xfrm>
          <a:prstGeom prst="rect">
            <a:avLst/>
          </a:prstGeom>
        </p:spPr>
      </p:pic>
      <p:sp>
        <p:nvSpPr>
          <p:cNvPr id="5" name="CaixaDeTexto 1"/>
          <p:cNvSpPr txBox="1">
            <a:spLocks noChangeArrowheads="1"/>
          </p:cNvSpPr>
          <p:nvPr/>
        </p:nvSpPr>
        <p:spPr bwMode="auto">
          <a:xfrm>
            <a:off x="1" y="716383"/>
            <a:ext cx="1210791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1600" b="1">
                <a:solidFill>
                  <a:srgbClr val="C00000"/>
                </a:solidFill>
                <a:latin typeface="Verdana" panose="020B0604030504040204" pitchFamily="34" charset="0"/>
              </a:rPr>
              <a:t>Consulta solicitação de Pessoa Física</a:t>
            </a:r>
          </a:p>
        </p:txBody>
      </p:sp>
      <p:cxnSp>
        <p:nvCxnSpPr>
          <p:cNvPr id="7" name="Conector de seta reta 23"/>
          <p:cNvCxnSpPr/>
          <p:nvPr/>
        </p:nvCxnSpPr>
        <p:spPr>
          <a:xfrm flipH="1" flipV="1">
            <a:off x="1641202" y="5150347"/>
            <a:ext cx="1012879" cy="5341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Retângulo 7"/>
          <p:cNvSpPr/>
          <p:nvPr/>
        </p:nvSpPr>
        <p:spPr>
          <a:xfrm>
            <a:off x="1030014" y="4816311"/>
            <a:ext cx="611188" cy="314660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9" name="Retângulo 8"/>
          <p:cNvSpPr/>
          <p:nvPr/>
        </p:nvSpPr>
        <p:spPr>
          <a:xfrm>
            <a:off x="2654081" y="5447972"/>
            <a:ext cx="1993900" cy="417513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0" name="Retângulo 9"/>
          <p:cNvSpPr/>
          <p:nvPr/>
        </p:nvSpPr>
        <p:spPr>
          <a:xfrm>
            <a:off x="2566933" y="5513144"/>
            <a:ext cx="2081048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105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Clique sobre “</a:t>
            </a:r>
            <a:r>
              <a:rPr lang="pt-BR" altLang="pt-BR" sz="1050" b="1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Nova</a:t>
            </a:r>
            <a:r>
              <a:rPr lang="pt-BR" altLang="pt-BR" sz="105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”.</a:t>
            </a:r>
            <a:endParaRPr lang="pt-BR" altLang="pt-BR" sz="1050" b="1" u="sng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7144187" y="1876098"/>
            <a:ext cx="3250543" cy="25391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endParaRPr lang="pt-BR" altLang="pt-BR" sz="1050" b="1" u="sng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49695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4293" y="6206049"/>
            <a:ext cx="2031470" cy="431233"/>
          </a:xfrm>
          <a:prstGeom prst="rect">
            <a:avLst/>
          </a:prstGeom>
        </p:spPr>
      </p:pic>
      <p:pic>
        <p:nvPicPr>
          <p:cNvPr id="5" name="Imagem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0926" y="2146063"/>
            <a:ext cx="62103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tângulo 5"/>
          <p:cNvSpPr/>
          <p:nvPr/>
        </p:nvSpPr>
        <p:spPr>
          <a:xfrm>
            <a:off x="5928328" y="497928"/>
            <a:ext cx="2071687" cy="5000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cxnSp>
        <p:nvCxnSpPr>
          <p:cNvPr id="7" name="Conector de seta reta 23"/>
          <p:cNvCxnSpPr>
            <a:stCxn id="8" idx="2"/>
          </p:cNvCxnSpPr>
          <p:nvPr/>
        </p:nvCxnSpPr>
        <p:spPr>
          <a:xfrm flipH="1">
            <a:off x="7708088" y="2228613"/>
            <a:ext cx="1614488" cy="168751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Retângulo 7"/>
          <p:cNvSpPr/>
          <p:nvPr/>
        </p:nvSpPr>
        <p:spPr>
          <a:xfrm>
            <a:off x="7949388" y="1811101"/>
            <a:ext cx="2746375" cy="41751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9" name="CaixaDeTexto 10"/>
          <p:cNvSpPr txBox="1">
            <a:spLocks noChangeArrowheads="1"/>
          </p:cNvSpPr>
          <p:nvPr/>
        </p:nvSpPr>
        <p:spPr bwMode="auto">
          <a:xfrm>
            <a:off x="7934306" y="1881014"/>
            <a:ext cx="2776538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1100">
                <a:latin typeface="Verdana" panose="020B0604030504040204" pitchFamily="34" charset="0"/>
              </a:rPr>
              <a:t>Selecione “</a:t>
            </a:r>
            <a:r>
              <a:rPr lang="pt-BR" altLang="pt-BR" sz="1100" b="1">
                <a:latin typeface="Verdana" panose="020B0604030504040204" pitchFamily="34" charset="0"/>
              </a:rPr>
              <a:t>Cancelamento de ART</a:t>
            </a:r>
            <a:r>
              <a:rPr lang="pt-BR" altLang="pt-BR" sz="1100">
                <a:latin typeface="Verdana" panose="020B0604030504040204" pitchFamily="34" charset="0"/>
              </a:rPr>
              <a:t>”</a:t>
            </a:r>
          </a:p>
        </p:txBody>
      </p:sp>
      <p:pic>
        <p:nvPicPr>
          <p:cNvPr id="10" name="Imagem 3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0176" y="5336938"/>
            <a:ext cx="220980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tângulo 36"/>
          <p:cNvSpPr>
            <a:spLocks noChangeArrowheads="1"/>
          </p:cNvSpPr>
          <p:nvPr/>
        </p:nvSpPr>
        <p:spPr bwMode="auto">
          <a:xfrm>
            <a:off x="3104367" y="5430600"/>
            <a:ext cx="2551113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100" dirty="0">
                <a:latin typeface="Verdana" panose="020B0604030504040204" pitchFamily="34" charset="0"/>
              </a:rPr>
              <a:t>Clique em “</a:t>
            </a:r>
            <a:r>
              <a:rPr lang="pt-BR" altLang="pt-BR" sz="1100" b="1" dirty="0">
                <a:latin typeface="Verdana" panose="020B0604030504040204" pitchFamily="34" charset="0"/>
              </a:rPr>
              <a:t>Salvar e Avançar</a:t>
            </a:r>
            <a:r>
              <a:rPr lang="pt-BR" altLang="pt-BR" sz="1100" dirty="0">
                <a:latin typeface="Verdana" panose="020B0604030504040204" pitchFamily="34" charset="0"/>
              </a:rPr>
              <a:t>”.</a:t>
            </a:r>
          </a:p>
        </p:txBody>
      </p:sp>
      <p:sp>
        <p:nvSpPr>
          <p:cNvPr id="12" name="Retângulo 11"/>
          <p:cNvSpPr/>
          <p:nvPr/>
        </p:nvSpPr>
        <p:spPr>
          <a:xfrm>
            <a:off x="3146407" y="5305188"/>
            <a:ext cx="2305050" cy="471488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3" name="CaixaDeTexto 1"/>
          <p:cNvSpPr txBox="1">
            <a:spLocks noChangeArrowheads="1"/>
          </p:cNvSpPr>
          <p:nvPr/>
        </p:nvSpPr>
        <p:spPr bwMode="auto">
          <a:xfrm>
            <a:off x="0" y="579438"/>
            <a:ext cx="121920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1600" b="1" dirty="0">
                <a:solidFill>
                  <a:srgbClr val="C00000"/>
                </a:solidFill>
                <a:latin typeface="Verdana" panose="020B0604030504040204" pitchFamily="34" charset="0"/>
              </a:rPr>
              <a:t>Solicitação de Serviço Pessoa Física</a:t>
            </a:r>
          </a:p>
        </p:txBody>
      </p:sp>
      <p:cxnSp>
        <p:nvCxnSpPr>
          <p:cNvPr id="14" name="Conector de seta reta 28"/>
          <p:cNvCxnSpPr/>
          <p:nvPr/>
        </p:nvCxnSpPr>
        <p:spPr>
          <a:xfrm>
            <a:off x="5576076" y="5540932"/>
            <a:ext cx="1050925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22204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4293" y="6206049"/>
            <a:ext cx="2031470" cy="431233"/>
          </a:xfrm>
          <a:prstGeom prst="rect">
            <a:avLst/>
          </a:prstGeom>
        </p:spPr>
      </p:pic>
      <p:sp>
        <p:nvSpPr>
          <p:cNvPr id="5" name="Retângulo 6"/>
          <p:cNvSpPr>
            <a:spLocks noChangeArrowheads="1"/>
          </p:cNvSpPr>
          <p:nvPr/>
        </p:nvSpPr>
        <p:spPr bwMode="auto">
          <a:xfrm>
            <a:off x="2072126" y="2905071"/>
            <a:ext cx="76327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pt-BR" altLang="pt-BR" sz="800">
                <a:latin typeface="Arial" panose="020B0604020202020204" pitchFamily="34" charset="0"/>
              </a:rPr>
              <a:t> 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t-BR" altLang="pt-BR" sz="800">
                <a:latin typeface="Arial" panose="020B0604020202020204" pitchFamily="34" charset="0"/>
              </a:rPr>
              <a:t> </a:t>
            </a:r>
          </a:p>
        </p:txBody>
      </p:sp>
      <p:pic>
        <p:nvPicPr>
          <p:cNvPr id="6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6676" y="1749371"/>
            <a:ext cx="2559050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7"/>
          <p:cNvSpPr>
            <a:spLocks noChangeArrowheads="1"/>
          </p:cNvSpPr>
          <p:nvPr/>
        </p:nvSpPr>
        <p:spPr bwMode="auto">
          <a:xfrm>
            <a:off x="2121338" y="2852683"/>
            <a:ext cx="2862263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pt-BR" altLang="pt-BR" sz="1100">
                <a:latin typeface="Verdana" panose="020B0604030504040204" pitchFamily="34" charset="0"/>
              </a:rPr>
              <a:t>Selecione o motivo do cancelamento.</a:t>
            </a: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92738" y="830208"/>
            <a:ext cx="6086475" cy="15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Retângulo 8"/>
          <p:cNvSpPr/>
          <p:nvPr/>
        </p:nvSpPr>
        <p:spPr>
          <a:xfrm>
            <a:off x="1953063" y="2030358"/>
            <a:ext cx="6061075" cy="323850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cxnSp>
        <p:nvCxnSpPr>
          <p:cNvPr id="10" name="Conector de seta reta 23"/>
          <p:cNvCxnSpPr/>
          <p:nvPr/>
        </p:nvCxnSpPr>
        <p:spPr>
          <a:xfrm>
            <a:off x="1953063" y="2354208"/>
            <a:ext cx="0" cy="42227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1" name="Retângulo 10"/>
          <p:cNvSpPr/>
          <p:nvPr/>
        </p:nvSpPr>
        <p:spPr>
          <a:xfrm>
            <a:off x="1929251" y="2805058"/>
            <a:ext cx="3381375" cy="319088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10426" y="3725808"/>
            <a:ext cx="2247900" cy="5143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Retângulo 12"/>
          <p:cNvSpPr/>
          <p:nvPr/>
        </p:nvSpPr>
        <p:spPr>
          <a:xfrm>
            <a:off x="3642163" y="3748033"/>
            <a:ext cx="1009650" cy="492125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4" name="Retângulo 13"/>
          <p:cNvSpPr/>
          <p:nvPr/>
        </p:nvSpPr>
        <p:spPr>
          <a:xfrm>
            <a:off x="5778938" y="2971746"/>
            <a:ext cx="3697288" cy="452437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cxnSp>
        <p:nvCxnSpPr>
          <p:cNvPr id="15" name="Conector de seta reta 26"/>
          <p:cNvCxnSpPr/>
          <p:nvPr/>
        </p:nvCxnSpPr>
        <p:spPr>
          <a:xfrm flipH="1">
            <a:off x="4651813" y="3178121"/>
            <a:ext cx="1108075" cy="5699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6" name="Retângulo 7"/>
          <p:cNvSpPr>
            <a:spLocks noChangeArrowheads="1"/>
          </p:cNvSpPr>
          <p:nvPr/>
        </p:nvSpPr>
        <p:spPr bwMode="auto">
          <a:xfrm>
            <a:off x="5783701" y="3022546"/>
            <a:ext cx="3698875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pt-BR" altLang="pt-BR" sz="1100">
                <a:latin typeface="Verdana" panose="020B0604030504040204" pitchFamily="34" charset="0"/>
              </a:rPr>
              <a:t>Clique em “</a:t>
            </a:r>
            <a:r>
              <a:rPr lang="pt-BR" altLang="pt-BR" sz="1100" b="1">
                <a:latin typeface="Verdana" panose="020B0604030504040204" pitchFamily="34" charset="0"/>
              </a:rPr>
              <a:t>Pesquisar</a:t>
            </a:r>
            <a:r>
              <a:rPr lang="pt-BR" altLang="pt-BR" sz="1100">
                <a:latin typeface="Verdana" panose="020B0604030504040204" pitchFamily="34" charset="0"/>
              </a:rPr>
              <a:t>” para selecionar a ART a ser cancelada.</a:t>
            </a:r>
          </a:p>
        </p:txBody>
      </p:sp>
      <p:pic>
        <p:nvPicPr>
          <p:cNvPr id="17" name="Imagem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00751" y="4410021"/>
            <a:ext cx="4667250" cy="10191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8" name="Imagem 1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6676" y="4419546"/>
            <a:ext cx="1066800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Imagem 2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3838" y="4827533"/>
            <a:ext cx="1131888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Imagem 2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6188" y="4811658"/>
            <a:ext cx="1419225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Imagem 27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6188" y="5143446"/>
            <a:ext cx="1073150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Imagem 2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3838" y="5133921"/>
            <a:ext cx="1150938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Retângulo 22"/>
          <p:cNvSpPr/>
          <p:nvPr/>
        </p:nvSpPr>
        <p:spPr>
          <a:xfrm>
            <a:off x="2527738" y="5081533"/>
            <a:ext cx="5265738" cy="400050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cxnSp>
        <p:nvCxnSpPr>
          <p:cNvPr id="24" name="Conector de seta reta 40"/>
          <p:cNvCxnSpPr>
            <a:stCxn id="25" idx="2"/>
          </p:cNvCxnSpPr>
          <p:nvPr/>
        </p:nvCxnSpPr>
        <p:spPr>
          <a:xfrm flipH="1">
            <a:off x="7780776" y="4751333"/>
            <a:ext cx="1384300" cy="53816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5" name="Retângulo 24"/>
          <p:cNvSpPr/>
          <p:nvPr/>
        </p:nvSpPr>
        <p:spPr>
          <a:xfrm>
            <a:off x="8107801" y="4465583"/>
            <a:ext cx="2112962" cy="285750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26" name="Retângulo 7"/>
          <p:cNvSpPr>
            <a:spLocks noChangeArrowheads="1"/>
          </p:cNvSpPr>
          <p:nvPr/>
        </p:nvSpPr>
        <p:spPr bwMode="auto">
          <a:xfrm>
            <a:off x="8117326" y="4470346"/>
            <a:ext cx="3698875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pt-BR" altLang="pt-BR" sz="1100">
                <a:latin typeface="Verdana" panose="020B0604030504040204" pitchFamily="34" charset="0"/>
              </a:rPr>
              <a:t>Selecione a ART na lista</a:t>
            </a:r>
          </a:p>
        </p:txBody>
      </p:sp>
      <p:pic>
        <p:nvPicPr>
          <p:cNvPr id="27" name="Imagem 2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040751" y="6043558"/>
            <a:ext cx="2219325" cy="4476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8" name="Retângulo 7"/>
          <p:cNvSpPr>
            <a:spLocks noChangeArrowheads="1"/>
          </p:cNvSpPr>
          <p:nvPr/>
        </p:nvSpPr>
        <p:spPr bwMode="auto">
          <a:xfrm>
            <a:off x="2584888" y="5619696"/>
            <a:ext cx="36988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pt-BR" altLang="pt-BR" sz="1100">
                <a:latin typeface="Verdana" panose="020B0604030504040204" pitchFamily="34" charset="0"/>
              </a:rPr>
              <a:t>Clique em “Salvar e Avançar”</a:t>
            </a:r>
          </a:p>
        </p:txBody>
      </p:sp>
      <p:sp>
        <p:nvSpPr>
          <p:cNvPr id="29" name="Retângulo 28"/>
          <p:cNvSpPr/>
          <p:nvPr/>
        </p:nvSpPr>
        <p:spPr>
          <a:xfrm>
            <a:off x="2584888" y="5597471"/>
            <a:ext cx="2220913" cy="304800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cxnSp>
        <p:nvCxnSpPr>
          <p:cNvPr id="30" name="Conector de seta reta 31"/>
          <p:cNvCxnSpPr>
            <a:stCxn id="29" idx="2"/>
            <a:endCxn id="31" idx="1"/>
          </p:cNvCxnSpPr>
          <p:nvPr/>
        </p:nvCxnSpPr>
        <p:spPr>
          <a:xfrm>
            <a:off x="3696138" y="5902271"/>
            <a:ext cx="1290638" cy="3492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1" name="Retângulo 30"/>
          <p:cNvSpPr/>
          <p:nvPr/>
        </p:nvSpPr>
        <p:spPr>
          <a:xfrm>
            <a:off x="4986776" y="6021333"/>
            <a:ext cx="1406525" cy="460375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32286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4293" y="6206049"/>
            <a:ext cx="2031470" cy="431233"/>
          </a:xfrm>
          <a:prstGeom prst="rect">
            <a:avLst/>
          </a:prstGeom>
        </p:spPr>
      </p:pic>
      <p:sp>
        <p:nvSpPr>
          <p:cNvPr id="3" name="Retângulo 2"/>
          <p:cNvSpPr/>
          <p:nvPr/>
        </p:nvSpPr>
        <p:spPr>
          <a:xfrm>
            <a:off x="5203114" y="144974"/>
            <a:ext cx="2071687" cy="5000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5" name="Retângulo 6"/>
          <p:cNvSpPr>
            <a:spLocks noChangeArrowheads="1"/>
          </p:cNvSpPr>
          <p:nvPr/>
        </p:nvSpPr>
        <p:spPr bwMode="auto">
          <a:xfrm>
            <a:off x="2313864" y="2699262"/>
            <a:ext cx="76327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pt-BR" altLang="pt-BR" sz="800">
                <a:latin typeface="Arial" panose="020B0604020202020204" pitchFamily="34" charset="0"/>
              </a:rPr>
              <a:t> 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t-BR" altLang="pt-BR" sz="800">
                <a:latin typeface="Arial" panose="020B0604020202020204" pitchFamily="34" charset="0"/>
              </a:rPr>
              <a:t> </a:t>
            </a:r>
          </a:p>
        </p:txBody>
      </p:sp>
      <p:sp>
        <p:nvSpPr>
          <p:cNvPr id="6" name="CaixaDeTexto 1"/>
          <p:cNvSpPr txBox="1">
            <a:spLocks noChangeArrowheads="1"/>
          </p:cNvSpPr>
          <p:nvPr/>
        </p:nvSpPr>
        <p:spPr bwMode="auto">
          <a:xfrm>
            <a:off x="3861676" y="152912"/>
            <a:ext cx="4537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pt-BR" altLang="pt-BR" sz="1400"/>
              <a:t> </a:t>
            </a: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1014" y="2389699"/>
            <a:ext cx="1049337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m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5501" y="2399224"/>
            <a:ext cx="869950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m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8414" y="1543562"/>
            <a:ext cx="2559050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m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7351" y="1589599"/>
            <a:ext cx="1584325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tângulo 10"/>
          <p:cNvSpPr/>
          <p:nvPr/>
        </p:nvSpPr>
        <p:spPr>
          <a:xfrm>
            <a:off x="4052176" y="3758124"/>
            <a:ext cx="2798763" cy="842963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2" name="Retângulo 7"/>
          <p:cNvSpPr>
            <a:spLocks noChangeArrowheads="1"/>
          </p:cNvSpPr>
          <p:nvPr/>
        </p:nvSpPr>
        <p:spPr bwMode="auto">
          <a:xfrm>
            <a:off x="3988676" y="3912112"/>
            <a:ext cx="2862263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pt-BR" altLang="pt-BR" sz="1100">
                <a:latin typeface="Verdana" panose="020B0604030504040204" pitchFamily="34" charset="0"/>
              </a:rPr>
              <a:t>Clique diretamente sobre </a:t>
            </a:r>
            <a:r>
              <a:rPr lang="pt-BR" altLang="pt-BR" sz="1100" b="1">
                <a:latin typeface="Verdana" panose="020B0604030504040204" pitchFamily="34" charset="0"/>
              </a:rPr>
              <a:t>Pesquisar</a:t>
            </a:r>
            <a:r>
              <a:rPr lang="pt-BR" altLang="pt-BR" sz="1100">
                <a:latin typeface="Verdana" panose="020B0604030504040204" pitchFamily="34" charset="0"/>
              </a:rPr>
              <a:t> e aguarde o carregamento da lista com as ART’s.</a:t>
            </a:r>
          </a:p>
        </p:txBody>
      </p:sp>
      <p:cxnSp>
        <p:nvCxnSpPr>
          <p:cNvPr id="13" name="Conector de seta reta 23"/>
          <p:cNvCxnSpPr>
            <a:stCxn id="11" idx="1"/>
          </p:cNvCxnSpPr>
          <p:nvPr/>
        </p:nvCxnSpPr>
        <p:spPr>
          <a:xfrm flipH="1" flipV="1">
            <a:off x="2817101" y="3529524"/>
            <a:ext cx="1235075" cy="6492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14" name="Imagem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2351" y="1780099"/>
            <a:ext cx="5783263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Imagem 1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8064" y="2069024"/>
            <a:ext cx="5762625" cy="23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Imagem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4889" y="2370649"/>
            <a:ext cx="5764212" cy="20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Imagem 2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2351" y="2629412"/>
            <a:ext cx="5764213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Imagem 2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1401" y="2900874"/>
            <a:ext cx="5764213" cy="23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Imagem 2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2826" y="3215199"/>
            <a:ext cx="5762625" cy="21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Imagem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3939" y="3485074"/>
            <a:ext cx="5764212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Imagem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039" y="1795974"/>
            <a:ext cx="752475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Imagem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039" y="2319849"/>
            <a:ext cx="752475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Imagem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9414" y="2688149"/>
            <a:ext cx="752475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Imagem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9414" y="2964374"/>
            <a:ext cx="752475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Imagem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276" y="3197737"/>
            <a:ext cx="752475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Imagem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8914" y="3499362"/>
            <a:ext cx="942975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Retângulo 26"/>
          <p:cNvSpPr/>
          <p:nvPr/>
        </p:nvSpPr>
        <p:spPr>
          <a:xfrm>
            <a:off x="1702676" y="2015049"/>
            <a:ext cx="9036050" cy="290513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28" name="Retângulo 27"/>
          <p:cNvSpPr/>
          <p:nvPr/>
        </p:nvSpPr>
        <p:spPr>
          <a:xfrm>
            <a:off x="9011526" y="4150237"/>
            <a:ext cx="1223963" cy="450850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pic>
        <p:nvPicPr>
          <p:cNvPr id="30" name="Imagem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2676" y="1133987"/>
            <a:ext cx="9144000" cy="373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Imagem 2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0826" y="2040449"/>
            <a:ext cx="2838450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CaixaDeTexto 27"/>
          <p:cNvSpPr txBox="1">
            <a:spLocks noChangeArrowheads="1"/>
          </p:cNvSpPr>
          <p:nvPr/>
        </p:nvSpPr>
        <p:spPr bwMode="auto">
          <a:xfrm>
            <a:off x="3537826" y="5010662"/>
            <a:ext cx="2736850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pt-BR" altLang="pt-BR" sz="1100" dirty="0">
                <a:latin typeface="Verdana" panose="020B0604030504040204" pitchFamily="34" charset="0"/>
              </a:rPr>
              <a:t>Procure e anexe documentos </a:t>
            </a:r>
            <a:r>
              <a:rPr lang="pt-BR" altLang="pt-BR" sz="1100">
                <a:latin typeface="Verdana" panose="020B0604030504040204" pitchFamily="34" charset="0"/>
              </a:rPr>
              <a:t>para comprovação </a:t>
            </a:r>
            <a:r>
              <a:rPr lang="pt-BR" altLang="pt-BR" sz="1100" dirty="0">
                <a:latin typeface="Verdana" panose="020B0604030504040204" pitchFamily="34" charset="0"/>
              </a:rPr>
              <a:t>depois clique em “</a:t>
            </a:r>
            <a:r>
              <a:rPr lang="pt-BR" altLang="pt-BR" sz="1100" b="1" dirty="0">
                <a:latin typeface="Verdana" panose="020B0604030504040204" pitchFamily="34" charset="0"/>
              </a:rPr>
              <a:t>Enviar</a:t>
            </a:r>
            <a:r>
              <a:rPr lang="pt-BR" altLang="pt-BR" sz="1100" dirty="0">
                <a:latin typeface="Verdana" panose="020B0604030504040204" pitchFamily="34" charset="0"/>
              </a:rPr>
              <a:t>”.</a:t>
            </a:r>
          </a:p>
        </p:txBody>
      </p:sp>
      <p:sp>
        <p:nvSpPr>
          <p:cNvPr id="33" name="Retângulo 32"/>
          <p:cNvSpPr/>
          <p:nvPr/>
        </p:nvSpPr>
        <p:spPr>
          <a:xfrm>
            <a:off x="3464801" y="4991612"/>
            <a:ext cx="2936875" cy="630237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34" name="Retângulo 33"/>
          <p:cNvSpPr/>
          <p:nvPr/>
        </p:nvSpPr>
        <p:spPr>
          <a:xfrm>
            <a:off x="1891589" y="4547112"/>
            <a:ext cx="603250" cy="223837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cxnSp>
        <p:nvCxnSpPr>
          <p:cNvPr id="35" name="Conector de seta reta 45"/>
          <p:cNvCxnSpPr>
            <a:stCxn id="33" idx="1"/>
          </p:cNvCxnSpPr>
          <p:nvPr/>
        </p:nvCxnSpPr>
        <p:spPr>
          <a:xfrm flipH="1" flipV="1">
            <a:off x="2494839" y="4786824"/>
            <a:ext cx="969962" cy="51911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36" name="Imagem 46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8189" y="5734562"/>
            <a:ext cx="220980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Retângulo 47"/>
          <p:cNvSpPr>
            <a:spLocks noChangeArrowheads="1"/>
          </p:cNvSpPr>
          <p:nvPr/>
        </p:nvSpPr>
        <p:spPr bwMode="auto">
          <a:xfrm>
            <a:off x="3021889" y="5913949"/>
            <a:ext cx="2551112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100">
                <a:latin typeface="Verdana" panose="020B0604030504040204" pitchFamily="34" charset="0"/>
              </a:rPr>
              <a:t>Clique em “</a:t>
            </a:r>
            <a:r>
              <a:rPr lang="pt-BR" altLang="pt-BR" sz="1100" b="1">
                <a:latin typeface="Verdana" panose="020B0604030504040204" pitchFamily="34" charset="0"/>
              </a:rPr>
              <a:t>Salvar e Avançar</a:t>
            </a:r>
            <a:r>
              <a:rPr lang="pt-BR" altLang="pt-BR" sz="1100">
                <a:latin typeface="Verdana" panose="020B0604030504040204" pitchFamily="34" charset="0"/>
              </a:rPr>
              <a:t>”.</a:t>
            </a:r>
          </a:p>
        </p:txBody>
      </p:sp>
      <p:sp>
        <p:nvSpPr>
          <p:cNvPr id="38" name="Retângulo 37"/>
          <p:cNvSpPr/>
          <p:nvPr/>
        </p:nvSpPr>
        <p:spPr>
          <a:xfrm>
            <a:off x="3063164" y="5734562"/>
            <a:ext cx="2305050" cy="471487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cxnSp>
        <p:nvCxnSpPr>
          <p:cNvPr id="39" name="Conector de seta reta 49"/>
          <p:cNvCxnSpPr>
            <a:endCxn id="36" idx="1"/>
          </p:cNvCxnSpPr>
          <p:nvPr/>
        </p:nvCxnSpPr>
        <p:spPr>
          <a:xfrm>
            <a:off x="5387264" y="5958399"/>
            <a:ext cx="1050925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40" name="Imagem 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5376" y="1200662"/>
            <a:ext cx="3438525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" name="Imagem 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2676" y="802199"/>
            <a:ext cx="5057775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" name="Imagem 2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8226" y="1514787"/>
            <a:ext cx="2838450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359007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ombra Extrema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1300</TotalTime>
  <Words>321</Words>
  <Application>Microsoft Office PowerPoint</Application>
  <PresentationFormat>Widescreen</PresentationFormat>
  <Paragraphs>57</Paragraphs>
  <Slides>11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  <vt:variant>
        <vt:lpstr>Apresentações personalizadas</vt:lpstr>
      </vt:variant>
      <vt:variant>
        <vt:i4>1</vt:i4>
      </vt:variant>
    </vt:vector>
  </HeadingPairs>
  <TitlesOfParts>
    <vt:vector size="20" baseType="lpstr">
      <vt:lpstr>Arial</vt:lpstr>
      <vt:lpstr>Arial Black</vt:lpstr>
      <vt:lpstr>Arial Rounded MT Bold</vt:lpstr>
      <vt:lpstr>Calibri</vt:lpstr>
      <vt:lpstr>Helvetica Neue</vt:lpstr>
      <vt:lpstr>Tahoma</vt:lpstr>
      <vt:lpstr>Verdana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personalizada 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BRENDA GUIMARAES DE MORAES</dc:creator>
  <cp:lastModifiedBy>RENILDA ALCANTARA KOHLHASE</cp:lastModifiedBy>
  <cp:revision>174</cp:revision>
  <dcterms:created xsi:type="dcterms:W3CDTF">2017-04-03T17:36:34Z</dcterms:created>
  <dcterms:modified xsi:type="dcterms:W3CDTF">2024-06-26T14:24:52Z</dcterms:modified>
</cp:coreProperties>
</file>