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8" r:id="rId2"/>
    <p:sldId id="279" r:id="rId3"/>
    <p:sldId id="280" r:id="rId4"/>
    <p:sldId id="291" r:id="rId5"/>
    <p:sldId id="292" r:id="rId6"/>
    <p:sldId id="293" r:id="rId7"/>
    <p:sldId id="296" r:id="rId8"/>
    <p:sldId id="297" r:id="rId9"/>
    <p:sldId id="298" r:id="rId10"/>
    <p:sldId id="299" r:id="rId11"/>
    <p:sldId id="300" r:id="rId12"/>
    <p:sldId id="305" r:id="rId13"/>
    <p:sldId id="306" r:id="rId14"/>
    <p:sldId id="307" r:id="rId15"/>
    <p:sldId id="295" r:id="rId16"/>
  </p:sldIdLst>
  <p:sldSz cx="12192000" cy="6858000"/>
  <p:notesSz cx="6858000" cy="9144000"/>
  <p:custShowLst>
    <p:custShow name="Apresentação personalizada 1" id="0">
      <p:sldLst/>
    </p:custShow>
  </p:custShow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1" autoAdjust="0"/>
    <p:restoredTop sz="95501" autoAdjust="0"/>
  </p:normalViewPr>
  <p:slideViewPr>
    <p:cSldViewPr snapToGrid="0">
      <p:cViewPr varScale="1">
        <p:scale>
          <a:sx n="113" d="100"/>
          <a:sy n="113" d="100"/>
        </p:scale>
        <p:origin x="59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585E7-EA89-484A-857B-5F88C4E57AB5}" type="datetimeFigureOut">
              <a:rPr lang="pt-BR" smtClean="0"/>
              <a:t>25/06/2024</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B8429-CF89-4CAB-A8CF-2F3741430ADA}" type="slidenum">
              <a:rPr lang="pt-BR" smtClean="0"/>
              <a:t>‹nº›</a:t>
            </a:fld>
            <a:endParaRPr lang="pt-BR" dirty="0"/>
          </a:p>
        </p:txBody>
      </p:sp>
    </p:spTree>
    <p:extLst>
      <p:ext uri="{BB962C8B-B14F-4D97-AF65-F5344CB8AC3E}">
        <p14:creationId xmlns:p14="http://schemas.microsoft.com/office/powerpoint/2010/main" val="3837452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12983" y="2247440"/>
            <a:ext cx="9144000" cy="869855"/>
          </a:xfrm>
        </p:spPr>
        <p:txBody>
          <a:bodyPr anchor="b">
            <a:normAutofit/>
          </a:bodyPr>
          <a:lstStyle>
            <a:lvl1pPr algn="ctr">
              <a:defRPr sz="5000" baseline="0"/>
            </a:lvl1pPr>
          </a:lstStyle>
          <a:p>
            <a:r>
              <a:rPr lang="pt-BR" dirty="0"/>
              <a:t>ESCREVA O SEU TÍTULO</a:t>
            </a:r>
          </a:p>
        </p:txBody>
      </p:sp>
      <p:sp>
        <p:nvSpPr>
          <p:cNvPr id="3" name="Subtítulo 2"/>
          <p:cNvSpPr>
            <a:spLocks noGrp="1"/>
          </p:cNvSpPr>
          <p:nvPr>
            <p:ph type="subTitle" idx="1"/>
          </p:nvPr>
        </p:nvSpPr>
        <p:spPr>
          <a:xfrm>
            <a:off x="1512983" y="3734240"/>
            <a:ext cx="9144000" cy="540304"/>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Tree>
    <p:extLst>
      <p:ext uri="{BB962C8B-B14F-4D97-AF65-F5344CB8AC3E}">
        <p14:creationId xmlns:p14="http://schemas.microsoft.com/office/powerpoint/2010/main" val="24375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4B2998AC-5DE3-41CE-A26D-AE3EF76F5A46}" type="datetimeFigureOut">
              <a:rPr lang="pt-BR" smtClean="0"/>
              <a:t>25/06/2024</a:t>
            </a:fld>
            <a:endParaRPr lang="pt-BR" dirty="0"/>
          </a:p>
        </p:txBody>
      </p:sp>
    </p:spTree>
    <p:extLst>
      <p:ext uri="{BB962C8B-B14F-4D97-AF65-F5344CB8AC3E}">
        <p14:creationId xmlns:p14="http://schemas.microsoft.com/office/powerpoint/2010/main" val="1373139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Imagem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32573" y="2171"/>
            <a:ext cx="1569154" cy="6858000"/>
          </a:xfrm>
          <a:prstGeom prst="rect">
            <a:avLst/>
          </a:prstGeom>
        </p:spPr>
      </p:pic>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ESCREVA O SEU TÍTULO</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Tópico principal</a:t>
            </a:r>
          </a:p>
          <a:p>
            <a:pPr lvl="1"/>
            <a:r>
              <a:rPr lang="pt-BR" dirty="0" err="1"/>
              <a:t>Subtópico</a:t>
            </a:r>
            <a:endParaRPr lang="pt-BR" dirty="0"/>
          </a:p>
          <a:p>
            <a:pPr lvl="2"/>
            <a:r>
              <a:rPr lang="pt-BR" dirty="0"/>
              <a:t>Se houver </a:t>
            </a:r>
            <a:r>
              <a:rPr lang="pt-BR" dirty="0" err="1"/>
              <a:t>subtópico</a:t>
            </a:r>
            <a:r>
              <a:rPr lang="pt-BR" dirty="0"/>
              <a:t> do </a:t>
            </a:r>
            <a:r>
              <a:rPr lang="pt-BR" dirty="0" err="1"/>
              <a:t>subtópico</a:t>
            </a:r>
            <a:r>
              <a:rPr lang="pt-BR" dirty="0"/>
              <a:t>.</a:t>
            </a:r>
          </a:p>
        </p:txBody>
      </p:sp>
      <p:pic>
        <p:nvPicPr>
          <p:cNvPr id="7" name="Imagem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311900"/>
            <a:ext cx="2996588" cy="447455"/>
          </a:xfrm>
          <a:prstGeom prst="rect">
            <a:avLst/>
          </a:prstGeom>
        </p:spPr>
      </p:pic>
      <p:sp>
        <p:nvSpPr>
          <p:cNvPr id="20" name="Retângulo 19"/>
          <p:cNvSpPr/>
          <p:nvPr userDrawn="1"/>
        </p:nvSpPr>
        <p:spPr>
          <a:xfrm>
            <a:off x="-3" y="0"/>
            <a:ext cx="517795" cy="6858000"/>
          </a:xfrm>
          <a:prstGeom prst="rect">
            <a:avLst/>
          </a:prstGeom>
          <a:solidFill>
            <a:schemeClr val="accent5">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58173923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lnSpc>
          <a:spcPct val="90000"/>
        </a:lnSpc>
        <a:spcBef>
          <a:spcPct val="0"/>
        </a:spcBef>
        <a:buNone/>
        <a:defRPr sz="4400" b="1" kern="120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Rounded MT Bold" panose="020F070403050403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rea.creamt.org.b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677" y="2516276"/>
            <a:ext cx="3832631" cy="813576"/>
          </a:xfrm>
          <a:prstGeom prst="rect">
            <a:avLst/>
          </a:prstGeom>
        </p:spPr>
      </p:pic>
      <p:sp>
        <p:nvSpPr>
          <p:cNvPr id="7" name="Retângulo 6"/>
          <p:cNvSpPr/>
          <p:nvPr/>
        </p:nvSpPr>
        <p:spPr>
          <a:xfrm>
            <a:off x="4404459" y="5346402"/>
            <a:ext cx="2962671" cy="461665"/>
          </a:xfrm>
          <a:prstGeom prst="rect">
            <a:avLst/>
          </a:prstGeom>
        </p:spPr>
        <p:txBody>
          <a:bodyPr wrap="none">
            <a:spAutoFit/>
          </a:bodyPr>
          <a:lstStyle/>
          <a:p>
            <a:pPr algn="ctr">
              <a:defRPr/>
            </a:pPr>
            <a:r>
              <a:rPr lang="pt-BR" sz="2400" b="1" dirty="0">
                <a:latin typeface="Verdana" pitchFamily="34" charset="0"/>
                <a:ea typeface="Verdana" pitchFamily="34" charset="0"/>
                <a:cs typeface="Verdana" pitchFamily="34" charset="0"/>
              </a:rPr>
              <a:t>SISTEMA </a:t>
            </a:r>
            <a:r>
              <a:rPr lang="pt-BR" sz="2400" b="1" dirty="0" err="1">
                <a:latin typeface="Verdana" pitchFamily="34" charset="0"/>
                <a:ea typeface="Verdana" pitchFamily="34" charset="0"/>
                <a:cs typeface="Verdana" pitchFamily="34" charset="0"/>
              </a:rPr>
              <a:t>eCREA</a:t>
            </a:r>
            <a:endParaRPr lang="pt-BR" sz="2400" b="1" dirty="0">
              <a:latin typeface="Verdana" pitchFamily="34" charset="0"/>
              <a:ea typeface="Verdana" pitchFamily="34" charset="0"/>
              <a:cs typeface="Verdana" pitchFamily="34" charset="0"/>
            </a:endParaRPr>
          </a:p>
        </p:txBody>
      </p:sp>
      <p:sp>
        <p:nvSpPr>
          <p:cNvPr id="2" name="Retângulo 1"/>
          <p:cNvSpPr/>
          <p:nvPr/>
        </p:nvSpPr>
        <p:spPr>
          <a:xfrm>
            <a:off x="2984938" y="3799518"/>
            <a:ext cx="6096000" cy="954107"/>
          </a:xfrm>
          <a:prstGeom prst="rect">
            <a:avLst/>
          </a:prstGeom>
        </p:spPr>
        <p:txBody>
          <a:bodyPr>
            <a:spAutoFit/>
          </a:bodyPr>
          <a:lstStyle/>
          <a:p>
            <a:pPr algn="ctr">
              <a:defRPr/>
            </a:pPr>
            <a:r>
              <a:rPr lang="pt-BR" sz="2800" b="1" dirty="0">
                <a:solidFill>
                  <a:srgbClr val="1F497D">
                    <a:lumMod val="60000"/>
                    <a:lumOff val="40000"/>
                  </a:srgbClr>
                </a:solidFill>
                <a:latin typeface="Verdana" pitchFamily="34" charset="0"/>
                <a:ea typeface="Verdana" pitchFamily="34" charset="0"/>
                <a:cs typeface="Verdana" pitchFamily="34" charset="0"/>
              </a:rPr>
              <a:t>COMO PREENCHER  </a:t>
            </a:r>
          </a:p>
          <a:p>
            <a:pPr algn="ctr">
              <a:defRPr/>
            </a:pPr>
            <a:r>
              <a:rPr lang="pt-BR" sz="2800" b="1" dirty="0">
                <a:solidFill>
                  <a:srgbClr val="1F497D">
                    <a:lumMod val="60000"/>
                    <a:lumOff val="40000"/>
                  </a:srgbClr>
                </a:solidFill>
                <a:latin typeface="Verdana" pitchFamily="34" charset="0"/>
                <a:ea typeface="Verdana" pitchFamily="34" charset="0"/>
                <a:cs typeface="Verdana" pitchFamily="34" charset="0"/>
              </a:rPr>
              <a:t>ART MÚLTIPLA MENSAL</a:t>
            </a:r>
          </a:p>
        </p:txBody>
      </p:sp>
    </p:spTree>
    <p:extLst>
      <p:ext uri="{BB962C8B-B14F-4D97-AF65-F5344CB8AC3E}">
        <p14:creationId xmlns:p14="http://schemas.microsoft.com/office/powerpoint/2010/main" val="16200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pic>
        <p:nvPicPr>
          <p:cNvPr id="3" name="Imagem 2"/>
          <p:cNvPicPr>
            <a:picLocks noChangeAspect="1"/>
          </p:cNvPicPr>
          <p:nvPr/>
        </p:nvPicPr>
        <p:blipFill>
          <a:blip r:embed="rId3"/>
          <a:stretch>
            <a:fillRect/>
          </a:stretch>
        </p:blipFill>
        <p:spPr>
          <a:xfrm>
            <a:off x="3365773" y="1524001"/>
            <a:ext cx="7638558" cy="4585630"/>
          </a:xfrm>
          <a:prstGeom prst="rect">
            <a:avLst/>
          </a:prstGeom>
        </p:spPr>
      </p:pic>
      <p:sp>
        <p:nvSpPr>
          <p:cNvPr id="5" name="Retângulo 7"/>
          <p:cNvSpPr>
            <a:spLocks noChangeArrowheads="1"/>
          </p:cNvSpPr>
          <p:nvPr/>
        </p:nvSpPr>
        <p:spPr bwMode="auto">
          <a:xfrm>
            <a:off x="515755" y="2373392"/>
            <a:ext cx="3036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200" dirty="0">
                <a:latin typeface="Verdana" panose="020B0604030504040204" pitchFamily="34" charset="0"/>
              </a:rPr>
              <a:t>Após cadastro dos contratantes e serviços, clique em Avançar.</a:t>
            </a:r>
          </a:p>
        </p:txBody>
      </p:sp>
      <p:cxnSp>
        <p:nvCxnSpPr>
          <p:cNvPr id="6" name="Conector de seta reta 14"/>
          <p:cNvCxnSpPr/>
          <p:nvPr/>
        </p:nvCxnSpPr>
        <p:spPr>
          <a:xfrm>
            <a:off x="1692166" y="2773502"/>
            <a:ext cx="3100551" cy="17249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9" name="Imagem 8"/>
          <p:cNvPicPr>
            <a:picLocks noChangeAspect="1"/>
          </p:cNvPicPr>
          <p:nvPr/>
        </p:nvPicPr>
        <p:blipFill>
          <a:blip r:embed="rId4"/>
          <a:stretch>
            <a:fillRect/>
          </a:stretch>
        </p:blipFill>
        <p:spPr>
          <a:xfrm>
            <a:off x="3355263" y="224628"/>
            <a:ext cx="8459381" cy="1400370"/>
          </a:xfrm>
          <a:prstGeom prst="rect">
            <a:avLst/>
          </a:prstGeom>
        </p:spPr>
      </p:pic>
      <p:sp>
        <p:nvSpPr>
          <p:cNvPr id="10" name="Retângulo 7"/>
          <p:cNvSpPr>
            <a:spLocks noChangeArrowheads="1"/>
          </p:cNvSpPr>
          <p:nvPr/>
        </p:nvSpPr>
        <p:spPr bwMode="auto">
          <a:xfrm>
            <a:off x="615603" y="224628"/>
            <a:ext cx="30367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200" b="1" dirty="0">
                <a:effectLst>
                  <a:outerShdw blurRad="38100" dist="38100" dir="2700000" algn="tl">
                    <a:srgbClr val="000000">
                      <a:alpha val="43137"/>
                    </a:srgbClr>
                  </a:outerShdw>
                </a:effectLst>
                <a:latin typeface="Verdana" panose="020B0604030504040204" pitchFamily="34" charset="0"/>
              </a:rPr>
              <a:t>Continuação. </a:t>
            </a:r>
          </a:p>
        </p:txBody>
      </p:sp>
      <p:sp>
        <p:nvSpPr>
          <p:cNvPr id="11" name="Retângulo 2"/>
          <p:cNvSpPr>
            <a:spLocks noChangeArrowheads="1"/>
          </p:cNvSpPr>
          <p:nvPr/>
        </p:nvSpPr>
        <p:spPr bwMode="auto">
          <a:xfrm>
            <a:off x="515755" y="643482"/>
            <a:ext cx="172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dirty="0">
                <a:solidFill>
                  <a:srgbClr val="C00000"/>
                </a:solidFill>
                <a:latin typeface="Verdana" panose="020B0604030504040204" pitchFamily="34" charset="0"/>
              </a:rPr>
              <a:t>Passo 3 de 6</a:t>
            </a:r>
          </a:p>
          <a:p>
            <a:pPr algn="ctr">
              <a:spcBef>
                <a:spcPct val="0"/>
              </a:spcBef>
              <a:buFontTx/>
              <a:buNone/>
            </a:pPr>
            <a:endParaRPr lang="pt-BR" altLang="pt-BR" sz="1400" b="1" dirty="0">
              <a:solidFill>
                <a:srgbClr val="C00000"/>
              </a:solidFill>
              <a:latin typeface="Verdana" panose="020B0604030504040204" pitchFamily="34" charset="0"/>
            </a:endParaRPr>
          </a:p>
          <a:p>
            <a:pPr algn="ctr">
              <a:spcBef>
                <a:spcPct val="0"/>
              </a:spcBef>
              <a:buFontTx/>
              <a:buNone/>
            </a:pPr>
            <a:r>
              <a:rPr lang="pt-BR" altLang="pt-BR" sz="1400" b="1" dirty="0">
                <a:latin typeface="Verdana" panose="020B0604030504040204" pitchFamily="34" charset="0"/>
              </a:rPr>
              <a:t>Contratantes</a:t>
            </a:r>
          </a:p>
        </p:txBody>
      </p:sp>
    </p:spTree>
    <p:extLst>
      <p:ext uri="{BB962C8B-B14F-4D97-AF65-F5344CB8AC3E}">
        <p14:creationId xmlns:p14="http://schemas.microsoft.com/office/powerpoint/2010/main" val="175613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pic>
        <p:nvPicPr>
          <p:cNvPr id="2" name="Imagem 1"/>
          <p:cNvPicPr>
            <a:picLocks noChangeAspect="1"/>
          </p:cNvPicPr>
          <p:nvPr/>
        </p:nvPicPr>
        <p:blipFill>
          <a:blip r:embed="rId3"/>
          <a:stretch>
            <a:fillRect/>
          </a:stretch>
        </p:blipFill>
        <p:spPr>
          <a:xfrm>
            <a:off x="2102070" y="2010925"/>
            <a:ext cx="8145517" cy="2876386"/>
          </a:xfrm>
          <a:prstGeom prst="rect">
            <a:avLst/>
          </a:prstGeom>
        </p:spPr>
      </p:pic>
      <p:pic>
        <p:nvPicPr>
          <p:cNvPr id="3" name="Imagem 2"/>
          <p:cNvPicPr>
            <a:picLocks noChangeAspect="1"/>
          </p:cNvPicPr>
          <p:nvPr/>
        </p:nvPicPr>
        <p:blipFill>
          <a:blip r:embed="rId4"/>
          <a:stretch>
            <a:fillRect/>
          </a:stretch>
        </p:blipFill>
        <p:spPr>
          <a:xfrm>
            <a:off x="2311995" y="428779"/>
            <a:ext cx="8745170" cy="1190791"/>
          </a:xfrm>
          <a:prstGeom prst="rect">
            <a:avLst/>
          </a:prstGeom>
        </p:spPr>
      </p:pic>
      <p:sp>
        <p:nvSpPr>
          <p:cNvPr id="5" name="Retângulo 7"/>
          <p:cNvSpPr>
            <a:spLocks noChangeArrowheads="1"/>
          </p:cNvSpPr>
          <p:nvPr/>
        </p:nvSpPr>
        <p:spPr bwMode="auto">
          <a:xfrm>
            <a:off x="4215397" y="4927406"/>
            <a:ext cx="41613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pt-BR" altLang="pt-BR" sz="1200" dirty="0">
                <a:latin typeface="Verdana" panose="020B0604030504040204" pitchFamily="34" charset="0"/>
              </a:rPr>
              <a:t>1- Clique em ADICIONAR, para</a:t>
            </a:r>
            <a:r>
              <a:rPr lang="pt-BR" dirty="0"/>
              <a:t> </a:t>
            </a:r>
            <a:r>
              <a:rPr lang="pt-BR" sz="1200" dirty="0">
                <a:latin typeface="Verdana" panose="020B0604030504040204" pitchFamily="34" charset="0"/>
              </a:rPr>
              <a:t>informar a quantidade de atividade para cada contratante.</a:t>
            </a:r>
          </a:p>
        </p:txBody>
      </p:sp>
      <p:cxnSp>
        <p:nvCxnSpPr>
          <p:cNvPr id="6" name="Conector de seta reta 14"/>
          <p:cNvCxnSpPr/>
          <p:nvPr/>
        </p:nvCxnSpPr>
        <p:spPr>
          <a:xfrm flipV="1">
            <a:off x="5749159" y="3449118"/>
            <a:ext cx="3710151" cy="17305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tângulo 7"/>
          <p:cNvSpPr>
            <a:spLocks noChangeArrowheads="1"/>
          </p:cNvSpPr>
          <p:nvPr/>
        </p:nvSpPr>
        <p:spPr bwMode="auto">
          <a:xfrm>
            <a:off x="2013480" y="5901921"/>
            <a:ext cx="41613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pt-BR" altLang="pt-BR" sz="1200" dirty="0">
                <a:latin typeface="Verdana" panose="020B0604030504040204" pitchFamily="34" charset="0"/>
              </a:rPr>
              <a:t>2 - Clique em Avançar.</a:t>
            </a:r>
            <a:endParaRPr lang="pt-BR" sz="1200" dirty="0">
              <a:latin typeface="Verdana" panose="020B0604030504040204" pitchFamily="34" charset="0"/>
            </a:endParaRPr>
          </a:p>
        </p:txBody>
      </p:sp>
      <p:cxnSp>
        <p:nvCxnSpPr>
          <p:cNvPr id="10" name="Conector de seta reta 14"/>
          <p:cNvCxnSpPr/>
          <p:nvPr/>
        </p:nvCxnSpPr>
        <p:spPr>
          <a:xfrm flipH="1" flipV="1">
            <a:off x="3127203" y="3951890"/>
            <a:ext cx="88965" cy="195003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etângulo 2"/>
          <p:cNvSpPr>
            <a:spLocks noChangeArrowheads="1"/>
          </p:cNvSpPr>
          <p:nvPr/>
        </p:nvSpPr>
        <p:spPr bwMode="auto">
          <a:xfrm>
            <a:off x="484729" y="215133"/>
            <a:ext cx="172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dirty="0">
                <a:solidFill>
                  <a:srgbClr val="C00000"/>
                </a:solidFill>
                <a:latin typeface="Verdana" panose="020B0604030504040204" pitchFamily="34" charset="0"/>
              </a:rPr>
              <a:t>Passo 4 de 6</a:t>
            </a:r>
          </a:p>
          <a:p>
            <a:pPr algn="ctr">
              <a:spcBef>
                <a:spcPct val="0"/>
              </a:spcBef>
              <a:buFontTx/>
              <a:buNone/>
            </a:pPr>
            <a:endParaRPr lang="pt-BR" altLang="pt-BR" sz="1400" b="1" dirty="0">
              <a:solidFill>
                <a:srgbClr val="C00000"/>
              </a:solidFill>
              <a:latin typeface="Verdana" panose="020B0604030504040204" pitchFamily="34" charset="0"/>
            </a:endParaRPr>
          </a:p>
          <a:p>
            <a:pPr algn="ctr">
              <a:spcBef>
                <a:spcPct val="0"/>
              </a:spcBef>
              <a:buFontTx/>
              <a:buNone/>
            </a:pPr>
            <a:r>
              <a:rPr lang="pt-BR" altLang="pt-BR" sz="1400" b="1" dirty="0">
                <a:latin typeface="Verdana" panose="020B0604030504040204" pitchFamily="34" charset="0"/>
              </a:rPr>
              <a:t>Quantidade de Atividades</a:t>
            </a:r>
          </a:p>
        </p:txBody>
      </p:sp>
    </p:spTree>
    <p:extLst>
      <p:ext uri="{BB962C8B-B14F-4D97-AF65-F5344CB8AC3E}">
        <p14:creationId xmlns:p14="http://schemas.microsoft.com/office/powerpoint/2010/main" val="352937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3959224" y="1243002"/>
            <a:ext cx="6172748" cy="2489927"/>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p:nvPr/>
        </p:nvSpPr>
        <p:spPr>
          <a:xfrm>
            <a:off x="4719638" y="216411"/>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4" name="Retângulo 3"/>
          <p:cNvSpPr>
            <a:spLocks noChangeArrowheads="1"/>
          </p:cNvSpPr>
          <p:nvPr/>
        </p:nvSpPr>
        <p:spPr bwMode="auto">
          <a:xfrm>
            <a:off x="642637" y="359203"/>
            <a:ext cx="179576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5 de 6</a:t>
            </a:r>
          </a:p>
          <a:p>
            <a:pPr>
              <a:spcBef>
                <a:spcPct val="0"/>
              </a:spcBef>
              <a:buFontTx/>
              <a:buNone/>
            </a:pPr>
            <a:endParaRPr lang="pt-BR" altLang="pt-BR" sz="800" b="1" dirty="0">
              <a:latin typeface="Verdana" panose="020B0604030504040204" pitchFamily="34" charset="0"/>
            </a:endParaRPr>
          </a:p>
          <a:p>
            <a:pPr algn="just">
              <a:spcBef>
                <a:spcPct val="0"/>
              </a:spcBef>
              <a:buFontTx/>
              <a:buNone/>
            </a:pPr>
            <a:r>
              <a:rPr lang="pt-BR" altLang="pt-BR" sz="1200" b="1" dirty="0">
                <a:latin typeface="Verdana" panose="020B0604030504040204" pitchFamily="34" charset="0"/>
              </a:rPr>
              <a:t>Observação, Declaração Lei 9.307/96 e Decreto 5.296/04 </a:t>
            </a:r>
            <a:endParaRPr lang="pt-BR" altLang="pt-BR" sz="1200" dirty="0">
              <a:latin typeface="Verdana" panose="020B0604030504040204" pitchFamily="34" charset="0"/>
            </a:endParaRPr>
          </a:p>
        </p:txBody>
      </p:sp>
      <p:sp>
        <p:nvSpPr>
          <p:cNvPr id="6" name="Retângulo 4"/>
          <p:cNvSpPr>
            <a:spLocks noChangeArrowheads="1"/>
          </p:cNvSpPr>
          <p:nvPr/>
        </p:nvSpPr>
        <p:spPr bwMode="auto">
          <a:xfrm>
            <a:off x="1341438" y="1897574"/>
            <a:ext cx="1728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Descrever a </a:t>
            </a:r>
            <a:r>
              <a:rPr lang="pt-BR" altLang="pt-BR" sz="1000" b="1" dirty="0">
                <a:latin typeface="Verdana" panose="020B0604030504040204" pitchFamily="34" charset="0"/>
              </a:rPr>
              <a:t>Observação complementar</a:t>
            </a:r>
            <a:r>
              <a:rPr lang="pt-BR" altLang="pt-BR" sz="1000" dirty="0">
                <a:latin typeface="Verdana" panose="020B0604030504040204" pitchFamily="34" charset="0"/>
              </a:rPr>
              <a:t> (se necessário);</a:t>
            </a:r>
          </a:p>
        </p:txBody>
      </p:sp>
      <p:cxnSp>
        <p:nvCxnSpPr>
          <p:cNvPr id="8" name="Conector de seta reta 7"/>
          <p:cNvCxnSpPr/>
          <p:nvPr/>
        </p:nvCxnSpPr>
        <p:spPr>
          <a:xfrm flipV="1">
            <a:off x="2513013" y="1492469"/>
            <a:ext cx="1628063" cy="6726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tângulo 12"/>
          <p:cNvSpPr>
            <a:spLocks noChangeArrowheads="1"/>
          </p:cNvSpPr>
          <p:nvPr/>
        </p:nvSpPr>
        <p:spPr bwMode="auto">
          <a:xfrm>
            <a:off x="3990975" y="4081974"/>
            <a:ext cx="59563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900" dirty="0">
                <a:latin typeface="Verdana" panose="020B0604030504040204" pitchFamily="34" charset="0"/>
              </a:rPr>
              <a:t>Informar se </a:t>
            </a:r>
            <a:r>
              <a:rPr lang="pt-BR" altLang="pt-BR" sz="900" b="1" dirty="0">
                <a:latin typeface="Verdana" panose="020B0604030504040204" pitchFamily="34" charset="0"/>
              </a:rPr>
              <a:t>SIM</a:t>
            </a:r>
            <a:r>
              <a:rPr lang="pt-BR" altLang="pt-BR" sz="900" dirty="0">
                <a:latin typeface="Verdana" panose="020B0604030504040204" pitchFamily="34" charset="0"/>
              </a:rPr>
              <a:t> (será impresso na ART) ou </a:t>
            </a:r>
            <a:r>
              <a:rPr lang="pt-BR" altLang="pt-BR" sz="900" b="1" dirty="0">
                <a:latin typeface="Verdana" panose="020B0604030504040204" pitchFamily="34" charset="0"/>
              </a:rPr>
              <a:t>NÃO</a:t>
            </a:r>
            <a:r>
              <a:rPr lang="pt-BR" altLang="pt-BR" sz="900" dirty="0">
                <a:latin typeface="Verdana" panose="020B0604030504040204" pitchFamily="34" charset="0"/>
              </a:rPr>
              <a:t> (não será impresso na ART) para o </a:t>
            </a:r>
            <a:r>
              <a:rPr lang="pt-BR" altLang="pt-BR" sz="900" b="1" dirty="0">
                <a:latin typeface="Verdana" panose="020B0604030504040204" pitchFamily="34" charset="0"/>
              </a:rPr>
              <a:t>Decreto 5.296/04</a:t>
            </a:r>
            <a:r>
              <a:rPr lang="pt-BR" altLang="pt-BR" sz="900" dirty="0">
                <a:latin typeface="Verdana" panose="020B0604030504040204" pitchFamily="34" charset="0"/>
              </a:rPr>
              <a:t> e para </a:t>
            </a:r>
            <a:r>
              <a:rPr lang="pt-BR" altLang="pt-BR" sz="900" b="1" dirty="0">
                <a:latin typeface="Verdana" panose="020B0604030504040204" pitchFamily="34" charset="0"/>
              </a:rPr>
              <a:t>Lei n.º 9.307/96</a:t>
            </a:r>
            <a:endParaRPr lang="pt-BR" altLang="pt-BR" sz="900" dirty="0">
              <a:latin typeface="Verdana" panose="020B0604030504040204" pitchFamily="34" charset="0"/>
            </a:endParaRPr>
          </a:p>
          <a:p>
            <a:pPr algn="just">
              <a:spcBef>
                <a:spcPct val="0"/>
              </a:spcBef>
              <a:buFontTx/>
              <a:buNone/>
            </a:pPr>
            <a:r>
              <a:rPr lang="pt-BR" altLang="pt-BR" sz="900" dirty="0">
                <a:latin typeface="Verdana" panose="020B0604030504040204" pitchFamily="34" charset="0"/>
              </a:rPr>
              <a:t> * </a:t>
            </a:r>
            <a:r>
              <a:rPr lang="pt-BR" altLang="pt-BR" sz="900" b="1" dirty="0">
                <a:latin typeface="Verdana" panose="020B0604030504040204" pitchFamily="34" charset="0"/>
              </a:rPr>
              <a:t>DECRETO N.º 5.294/04 </a:t>
            </a:r>
            <a:r>
              <a:rPr lang="pt-BR" altLang="pt-BR" sz="900" dirty="0">
                <a:latin typeface="Verdana" panose="020B0604030504040204" pitchFamily="34" charset="0"/>
              </a:rPr>
              <a:t>- Declaro atendimento às regras de acessibilidade previstas nas normas técnicas da ABNT, na legislação específica e no Decreto nº 5.296, de 2 de dezembro de 2004</a:t>
            </a:r>
            <a:r>
              <a:rPr lang="pt-BR" altLang="pt-BR" sz="900" b="1" dirty="0">
                <a:latin typeface="Verdana" panose="020B0604030504040204" pitchFamily="34" charset="0"/>
              </a:rPr>
              <a:t>.</a:t>
            </a:r>
            <a:endParaRPr lang="pt-BR" altLang="pt-BR" sz="900" dirty="0">
              <a:latin typeface="Verdana" panose="020B0604030504040204" pitchFamily="34" charset="0"/>
            </a:endParaRPr>
          </a:p>
          <a:p>
            <a:pPr algn="just">
              <a:spcBef>
                <a:spcPct val="0"/>
              </a:spcBef>
              <a:buFontTx/>
              <a:buNone/>
            </a:pPr>
            <a:r>
              <a:rPr lang="pt-BR" altLang="pt-BR" sz="900" b="1" dirty="0">
                <a:latin typeface="Verdana" panose="020B0604030504040204" pitchFamily="34" charset="0"/>
              </a:rPr>
              <a:t> * LEI N.º 9.307/96 </a:t>
            </a:r>
            <a:r>
              <a:rPr lang="pt-BR" altLang="pt-BR" sz="900" dirty="0">
                <a:latin typeface="Verdana" panose="020B0604030504040204" pitchFamily="34" charset="0"/>
              </a:rPr>
              <a:t>- Qualquer conflito ou litígio originado do presente contrato, bem como sua interpretação ou execução, será resolvido por arbitragem, de acordo com a Lei nº 9.307, de 23 de setembro de 1996.</a:t>
            </a:r>
          </a:p>
          <a:p>
            <a:pPr algn="just">
              <a:spcBef>
                <a:spcPct val="0"/>
              </a:spcBef>
              <a:buFontTx/>
              <a:buNone/>
            </a:pPr>
            <a:endParaRPr lang="pt-BR" altLang="pt-BR" sz="900" dirty="0">
              <a:latin typeface="Verdana" panose="020B0604030504040204" pitchFamily="34" charset="0"/>
            </a:endParaRPr>
          </a:p>
          <a:p>
            <a:pPr algn="just">
              <a:spcBef>
                <a:spcPct val="0"/>
              </a:spcBef>
              <a:buFontTx/>
              <a:buNone/>
            </a:pPr>
            <a:r>
              <a:rPr lang="pt-BR" altLang="pt-BR" sz="900" b="1" dirty="0">
                <a:latin typeface="Verdana" panose="020B0604030504040204" pitchFamily="34" charset="0"/>
              </a:rPr>
              <a:t>* </a:t>
            </a:r>
            <a:r>
              <a:rPr lang="pt-BR" altLang="pt-BR" sz="900" dirty="0">
                <a:latin typeface="Verdana" panose="020B0604030504040204" pitchFamily="34" charset="0"/>
              </a:rPr>
              <a:t>Se o profissional optar pelo </a:t>
            </a:r>
            <a:r>
              <a:rPr lang="pt-BR" altLang="pt-BR" sz="900" b="1" dirty="0">
                <a:latin typeface="Verdana" panose="020B0604030504040204" pitchFamily="34" charset="0"/>
              </a:rPr>
              <a:t>NÃO</a:t>
            </a:r>
            <a:r>
              <a:rPr lang="pt-BR" altLang="pt-BR" sz="900" dirty="0">
                <a:latin typeface="Verdana" panose="020B0604030504040204" pitchFamily="34" charset="0"/>
              </a:rPr>
              <a:t>, não estará infringindo a Lei ou Decreto; apenas tais informações não serão impressas em sua ART.</a:t>
            </a:r>
          </a:p>
        </p:txBody>
      </p:sp>
      <p:cxnSp>
        <p:nvCxnSpPr>
          <p:cNvPr id="12" name="Conector de seta reta 23"/>
          <p:cNvCxnSpPr/>
          <p:nvPr/>
        </p:nvCxnSpPr>
        <p:spPr>
          <a:xfrm flipH="1" flipV="1">
            <a:off x="4765327" y="2858814"/>
            <a:ext cx="449612" cy="12231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ector de seta reta 25"/>
          <p:cNvCxnSpPr/>
          <p:nvPr/>
        </p:nvCxnSpPr>
        <p:spPr>
          <a:xfrm flipH="1" flipV="1">
            <a:off x="4994274" y="2301766"/>
            <a:ext cx="2655889" cy="17710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Retângulo 26"/>
          <p:cNvSpPr>
            <a:spLocks noChangeArrowheads="1"/>
          </p:cNvSpPr>
          <p:nvPr/>
        </p:nvSpPr>
        <p:spPr bwMode="auto">
          <a:xfrm>
            <a:off x="2513013" y="5652011"/>
            <a:ext cx="1477962" cy="400110"/>
          </a:xfrm>
          <a:prstGeom prst="rect">
            <a:avLst/>
          </a:prstGeom>
          <a:solidFill>
            <a:schemeClr val="tx2">
              <a:lumMod val="40000"/>
              <a:lumOff val="60000"/>
            </a:schemeClr>
          </a:solidFill>
          <a:ln>
            <a:noFill/>
          </a:ln>
        </p:spPr>
        <p:txBody>
          <a:bodyPr wrap="square">
            <a:spAutoFit/>
          </a:bodyPr>
          <a:lstStyle/>
          <a:p>
            <a:pPr>
              <a:spcBef>
                <a:spcPct val="0"/>
              </a:spcBef>
            </a:pPr>
            <a:r>
              <a:rPr lang="pt-BR" altLang="pt-BR" sz="1000" dirty="0">
                <a:latin typeface="Verdana" panose="020B0604030504040204" pitchFamily="34" charset="0"/>
              </a:rPr>
              <a:t>Para prosseguir</a:t>
            </a:r>
          </a:p>
          <a:p>
            <a:pPr>
              <a:spcBef>
                <a:spcPct val="0"/>
              </a:spcBef>
            </a:pPr>
            <a:r>
              <a:rPr lang="pt-BR" altLang="pt-BR" sz="1000" dirty="0">
                <a:latin typeface="Verdana" panose="020B0604030504040204" pitchFamily="34" charset="0"/>
              </a:rPr>
              <a:t>Clique em </a:t>
            </a:r>
            <a:r>
              <a:rPr lang="pt-BR" altLang="pt-BR" sz="1000" b="1" dirty="0">
                <a:latin typeface="Verdana" panose="020B0604030504040204" pitchFamily="34" charset="0"/>
              </a:rPr>
              <a:t>Próximo</a:t>
            </a:r>
          </a:p>
        </p:txBody>
      </p:sp>
      <p:cxnSp>
        <p:nvCxnSpPr>
          <p:cNvPr id="15" name="Conector de seta reta 28"/>
          <p:cNvCxnSpPr/>
          <p:nvPr/>
        </p:nvCxnSpPr>
        <p:spPr>
          <a:xfrm flipV="1">
            <a:off x="3389313" y="3732929"/>
            <a:ext cx="1182687" cy="19333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CaixaDeTexto 6"/>
          <p:cNvSpPr txBox="1"/>
          <p:nvPr/>
        </p:nvSpPr>
        <p:spPr>
          <a:xfrm>
            <a:off x="3945731" y="1660816"/>
            <a:ext cx="6331845" cy="393426"/>
          </a:xfrm>
          <a:prstGeom prst="rect">
            <a:avLst/>
          </a:prstGeom>
          <a:solidFill>
            <a:schemeClr val="bg1">
              <a:lumMod val="95000"/>
            </a:schemeClr>
          </a:solidFill>
        </p:spPr>
        <p:txBody>
          <a:bodyPr wrap="square" rtlCol="0">
            <a:spAutoFit/>
          </a:bodyPr>
          <a:lstStyle/>
          <a:p>
            <a:endParaRPr lang="pt-BR" dirty="0"/>
          </a:p>
        </p:txBody>
      </p:sp>
      <p:pic>
        <p:nvPicPr>
          <p:cNvPr id="9" name="Imagem 8"/>
          <p:cNvPicPr>
            <a:picLocks noChangeAspect="1"/>
          </p:cNvPicPr>
          <p:nvPr/>
        </p:nvPicPr>
        <p:blipFill>
          <a:blip r:embed="rId4"/>
          <a:stretch>
            <a:fillRect/>
          </a:stretch>
        </p:blipFill>
        <p:spPr>
          <a:xfrm>
            <a:off x="3945731" y="283086"/>
            <a:ext cx="6199734" cy="966584"/>
          </a:xfrm>
          <a:prstGeom prst="rect">
            <a:avLst/>
          </a:prstGeom>
        </p:spPr>
      </p:pic>
    </p:spTree>
    <p:extLst>
      <p:ext uri="{BB962C8B-B14F-4D97-AF65-F5344CB8AC3E}">
        <p14:creationId xmlns:p14="http://schemas.microsoft.com/office/powerpoint/2010/main" val="298328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a:stretch>
            <a:fillRect/>
          </a:stretch>
        </p:blipFill>
        <p:spPr>
          <a:xfrm>
            <a:off x="3049501" y="993242"/>
            <a:ext cx="7516274" cy="1752845"/>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4" name="Retângulo 2"/>
          <p:cNvSpPr>
            <a:spLocks noChangeArrowheads="1"/>
          </p:cNvSpPr>
          <p:nvPr/>
        </p:nvSpPr>
        <p:spPr bwMode="auto">
          <a:xfrm>
            <a:off x="528113" y="373739"/>
            <a:ext cx="172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dirty="0">
                <a:solidFill>
                  <a:srgbClr val="C00000"/>
                </a:solidFill>
                <a:latin typeface="Verdana" panose="020B0604030504040204" pitchFamily="34" charset="0"/>
              </a:rPr>
              <a:t>Passo 6 de 6</a:t>
            </a:r>
          </a:p>
          <a:p>
            <a:pPr algn="ctr">
              <a:spcBef>
                <a:spcPct val="0"/>
              </a:spcBef>
              <a:buFontTx/>
              <a:buNone/>
            </a:pPr>
            <a:endParaRPr lang="pt-BR" altLang="pt-BR" sz="1400" b="1" dirty="0">
              <a:solidFill>
                <a:srgbClr val="C00000"/>
              </a:solidFill>
              <a:latin typeface="Verdana" panose="020B0604030504040204" pitchFamily="34" charset="0"/>
            </a:endParaRPr>
          </a:p>
          <a:p>
            <a:pPr algn="ctr">
              <a:spcBef>
                <a:spcPct val="0"/>
              </a:spcBef>
              <a:buFontTx/>
              <a:buNone/>
            </a:pPr>
            <a:r>
              <a:rPr lang="pt-BR" altLang="pt-BR" sz="1400" b="1" dirty="0">
                <a:latin typeface="Verdana" panose="020B0604030504040204" pitchFamily="34" charset="0"/>
              </a:rPr>
              <a:t>Confirmação de Emissão </a:t>
            </a:r>
          </a:p>
        </p:txBody>
      </p:sp>
      <p:sp>
        <p:nvSpPr>
          <p:cNvPr id="6" name="Retângulo 3"/>
          <p:cNvSpPr>
            <a:spLocks noChangeArrowheads="1"/>
          </p:cNvSpPr>
          <p:nvPr/>
        </p:nvSpPr>
        <p:spPr bwMode="auto">
          <a:xfrm>
            <a:off x="1264088" y="4229483"/>
            <a:ext cx="333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dirty="0">
                <a:latin typeface="Verdana" panose="020B0604030504040204" pitchFamily="34" charset="0"/>
              </a:rPr>
              <a:t>Salvar Rascunho</a:t>
            </a:r>
            <a:r>
              <a:rPr lang="pt-BR" altLang="pt-BR" sz="1000" dirty="0">
                <a:latin typeface="Verdana" panose="020B0604030504040204" pitchFamily="34" charset="0"/>
              </a:rPr>
              <a:t> – Clicando aqui, você salvará sua ART e poderá editá-la posteriormente para realizar correções ou alterações que se fizerem necessárias.</a:t>
            </a:r>
          </a:p>
        </p:txBody>
      </p:sp>
      <p:sp>
        <p:nvSpPr>
          <p:cNvPr id="8" name="Retângulo 4"/>
          <p:cNvSpPr>
            <a:spLocks noChangeArrowheads="1"/>
          </p:cNvSpPr>
          <p:nvPr/>
        </p:nvSpPr>
        <p:spPr bwMode="auto">
          <a:xfrm>
            <a:off x="5972887" y="4233481"/>
            <a:ext cx="30241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dirty="0">
                <a:latin typeface="Verdana" panose="020B0604030504040204" pitchFamily="34" charset="0"/>
              </a:rPr>
              <a:t>Salvar e Concluir</a:t>
            </a:r>
            <a:r>
              <a:rPr lang="pt-BR" altLang="pt-BR" sz="1000" dirty="0">
                <a:latin typeface="Verdana" panose="020B0604030504040204" pitchFamily="34" charset="0"/>
              </a:rPr>
              <a:t> - A ART e o boleto referente à taxa da ART serão gerados impedindo qualquer tipo de alteração.</a:t>
            </a:r>
          </a:p>
        </p:txBody>
      </p:sp>
      <p:cxnSp>
        <p:nvCxnSpPr>
          <p:cNvPr id="9" name="Conector de seta reta 8"/>
          <p:cNvCxnSpPr/>
          <p:nvPr/>
        </p:nvCxnSpPr>
        <p:spPr>
          <a:xfrm flipV="1">
            <a:off x="2255313" y="2638445"/>
            <a:ext cx="2045662" cy="15910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ector de seta reta 10"/>
          <p:cNvCxnSpPr/>
          <p:nvPr/>
        </p:nvCxnSpPr>
        <p:spPr>
          <a:xfrm flipH="1" flipV="1">
            <a:off x="5486400" y="2638446"/>
            <a:ext cx="1198179" cy="15910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5094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pic>
        <p:nvPicPr>
          <p:cNvPr id="2" name="Imagem 1"/>
          <p:cNvPicPr>
            <a:picLocks noChangeAspect="1"/>
          </p:cNvPicPr>
          <p:nvPr/>
        </p:nvPicPr>
        <p:blipFill>
          <a:blip r:embed="rId3"/>
          <a:stretch>
            <a:fillRect/>
          </a:stretch>
        </p:blipFill>
        <p:spPr>
          <a:xfrm>
            <a:off x="4259742" y="1331994"/>
            <a:ext cx="4801270" cy="2353003"/>
          </a:xfrm>
          <a:prstGeom prst="rect">
            <a:avLst/>
          </a:prstGeom>
        </p:spPr>
      </p:pic>
      <p:sp>
        <p:nvSpPr>
          <p:cNvPr id="5" name="Retângulo 3"/>
          <p:cNvSpPr>
            <a:spLocks noChangeArrowheads="1"/>
          </p:cNvSpPr>
          <p:nvPr/>
        </p:nvSpPr>
        <p:spPr bwMode="auto">
          <a:xfrm>
            <a:off x="6687699" y="3837604"/>
            <a:ext cx="2373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dirty="0">
                <a:latin typeface="Verdana" panose="020B0604030504040204" pitchFamily="34" charset="0"/>
              </a:rPr>
              <a:t>Clique para imprimir o boleto</a:t>
            </a:r>
          </a:p>
        </p:txBody>
      </p:sp>
      <p:sp>
        <p:nvSpPr>
          <p:cNvPr id="6" name="Retângulo 4"/>
          <p:cNvSpPr>
            <a:spLocks noChangeArrowheads="1"/>
          </p:cNvSpPr>
          <p:nvPr/>
        </p:nvSpPr>
        <p:spPr bwMode="auto">
          <a:xfrm>
            <a:off x="996512" y="466068"/>
            <a:ext cx="18716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a:solidFill>
                  <a:srgbClr val="C00000"/>
                </a:solidFill>
                <a:latin typeface="Verdana" panose="020B0604030504040204" pitchFamily="34" charset="0"/>
              </a:rPr>
              <a:t>Último passo</a:t>
            </a:r>
          </a:p>
          <a:p>
            <a:pPr>
              <a:spcBef>
                <a:spcPct val="0"/>
              </a:spcBef>
              <a:buFontTx/>
              <a:buNone/>
            </a:pPr>
            <a:endParaRPr lang="pt-BR" altLang="pt-BR" sz="1400" b="1">
              <a:solidFill>
                <a:srgbClr val="C00000"/>
              </a:solidFill>
              <a:latin typeface="Verdana" panose="020B0604030504040204" pitchFamily="34" charset="0"/>
            </a:endParaRPr>
          </a:p>
          <a:p>
            <a:pPr algn="ctr">
              <a:spcBef>
                <a:spcPct val="0"/>
              </a:spcBef>
              <a:buFontTx/>
              <a:buNone/>
            </a:pPr>
            <a:r>
              <a:rPr lang="pt-BR" altLang="pt-BR" sz="1200">
                <a:latin typeface="Verdana" panose="020B0604030504040204" pitchFamily="34" charset="0"/>
              </a:rPr>
              <a:t>CLICAR EM</a:t>
            </a:r>
            <a:r>
              <a:rPr lang="pt-BR" altLang="pt-BR" sz="1200" b="1">
                <a:latin typeface="Verdana" panose="020B0604030504040204" pitchFamily="34" charset="0"/>
              </a:rPr>
              <a:t> SALVAR E CONCLUIR</a:t>
            </a:r>
            <a:endParaRPr lang="pt-BR" altLang="pt-BR" sz="1200">
              <a:latin typeface="Verdana" panose="020B0604030504040204" pitchFamily="34" charset="0"/>
            </a:endParaRPr>
          </a:p>
        </p:txBody>
      </p:sp>
      <p:sp>
        <p:nvSpPr>
          <p:cNvPr id="7" name="Retângulo 6"/>
          <p:cNvSpPr>
            <a:spLocks noChangeArrowheads="1"/>
          </p:cNvSpPr>
          <p:nvPr/>
        </p:nvSpPr>
        <p:spPr bwMode="auto">
          <a:xfrm>
            <a:off x="1827732" y="3803630"/>
            <a:ext cx="2312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000" b="1" dirty="0">
                <a:latin typeface="Verdana" panose="020B0604030504040204" pitchFamily="34" charset="0"/>
              </a:rPr>
              <a:t>Clique para imprimir a ART</a:t>
            </a:r>
          </a:p>
          <a:p>
            <a:pPr>
              <a:spcBef>
                <a:spcPct val="0"/>
              </a:spcBef>
              <a:buFontTx/>
              <a:buNone/>
            </a:pPr>
            <a:endParaRPr lang="pt-BR" altLang="pt-BR" sz="1000" dirty="0">
              <a:latin typeface="Arial" panose="020B0604020202020204" pitchFamily="34" charset="0"/>
            </a:endParaRPr>
          </a:p>
        </p:txBody>
      </p:sp>
      <p:sp>
        <p:nvSpPr>
          <p:cNvPr id="8" name="CaixaDeTexto 8"/>
          <p:cNvSpPr txBox="1">
            <a:spLocks noChangeArrowheads="1"/>
          </p:cNvSpPr>
          <p:nvPr/>
        </p:nvSpPr>
        <p:spPr bwMode="auto">
          <a:xfrm>
            <a:off x="1827732" y="4400351"/>
            <a:ext cx="8798227"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200" b="1" dirty="0">
                <a:solidFill>
                  <a:srgbClr val="FF0000"/>
                </a:solidFill>
                <a:latin typeface="Verdana" panose="020B0604030504040204" pitchFamily="34" charset="0"/>
              </a:rPr>
              <a:t>INFORMAÇÕES IMPORTANTES</a:t>
            </a:r>
          </a:p>
          <a:p>
            <a:pPr algn="ctr">
              <a:spcBef>
                <a:spcPct val="0"/>
              </a:spcBef>
              <a:buFontTx/>
              <a:buNone/>
            </a:pPr>
            <a:endParaRPr lang="pt-BR" altLang="pt-BR" sz="1000" b="1" dirty="0">
              <a:latin typeface="Arial" panose="020B0604020202020204" pitchFamily="34" charset="0"/>
            </a:endParaRPr>
          </a:p>
          <a:p>
            <a:pPr algn="just">
              <a:spcBef>
                <a:spcPct val="0"/>
              </a:spcBef>
              <a:buFontTx/>
              <a:buNone/>
            </a:pPr>
            <a:r>
              <a:rPr lang="pt-BR" altLang="pt-BR" sz="1100" dirty="0">
                <a:latin typeface="Verdana" panose="020B0604030504040204" pitchFamily="34" charset="0"/>
              </a:rPr>
              <a:t>*Caso a ART não seja paga em 10 dias, um novo documento (ART) deverá ser preenchido.</a:t>
            </a:r>
            <a:br>
              <a:rPr lang="pt-BR" altLang="pt-BR" sz="1100" dirty="0">
                <a:latin typeface="Verdana" panose="020B0604030504040204" pitchFamily="34" charset="0"/>
              </a:rPr>
            </a:br>
            <a:br>
              <a:rPr lang="pt-BR" altLang="pt-BR" sz="1100" dirty="0">
                <a:latin typeface="Verdana" panose="020B0604030504040204" pitchFamily="34" charset="0"/>
              </a:rPr>
            </a:br>
            <a:r>
              <a:rPr lang="pt-BR" altLang="pt-BR" sz="1100" dirty="0">
                <a:latin typeface="Verdana" panose="020B0604030504040204" pitchFamily="34" charset="0"/>
              </a:rPr>
              <a:t>*A ART tem validade de 10 (dez) dias com o comprovante de pagamento anexado. Após este prazo, o profissional poderá imprimir a via definitiva da ART.</a:t>
            </a:r>
          </a:p>
          <a:p>
            <a:pPr algn="just">
              <a:spcBef>
                <a:spcPct val="0"/>
              </a:spcBef>
              <a:buFontTx/>
              <a:buNone/>
            </a:pPr>
            <a:endParaRPr lang="pt-BR" sz="1100" dirty="0">
              <a:latin typeface="Verdana" panose="020B0604030504040204" pitchFamily="34" charset="0"/>
              <a:ea typeface="Verdana" panose="020B0604030504040204" pitchFamily="34" charset="0"/>
            </a:endParaRPr>
          </a:p>
          <a:p>
            <a:pPr algn="just">
              <a:spcBef>
                <a:spcPct val="0"/>
              </a:spcBef>
              <a:buFontTx/>
              <a:buNone/>
            </a:pPr>
            <a:r>
              <a:rPr lang="pt-BR" sz="1100" b="0" i="0" dirty="0">
                <a:effectLst/>
                <a:highlight>
                  <a:srgbClr val="FFFFFF"/>
                </a:highlight>
                <a:latin typeface="Verdana" panose="020B0604030504040204" pitchFamily="34" charset="0"/>
                <a:ea typeface="Verdana" panose="020B0604030504040204" pitchFamily="34" charset="0"/>
              </a:rPr>
              <a:t>Art. 37. A ART múltipla deve ser registrada até o último dia útil do mês subsequente à execução da obra ou prestação do serviço de rotina, no Crea em cuja circunscrição for exercida a atividade.</a:t>
            </a:r>
            <a:endParaRPr lang="pt-BR" altLang="pt-BR" sz="1100" dirty="0">
              <a:latin typeface="Verdana" panose="020B0604030504040204" pitchFamily="34" charset="0"/>
              <a:ea typeface="Verdana" panose="020B0604030504040204" pitchFamily="34" charset="0"/>
            </a:endParaRPr>
          </a:p>
        </p:txBody>
      </p:sp>
      <p:cxnSp>
        <p:nvCxnSpPr>
          <p:cNvPr id="9" name="Conector de seta reta 10"/>
          <p:cNvCxnSpPr/>
          <p:nvPr/>
        </p:nvCxnSpPr>
        <p:spPr>
          <a:xfrm flipV="1">
            <a:off x="3111062" y="2047348"/>
            <a:ext cx="1240220" cy="17562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ector de seta reta 12"/>
          <p:cNvCxnSpPr/>
          <p:nvPr/>
        </p:nvCxnSpPr>
        <p:spPr>
          <a:xfrm flipH="1" flipV="1">
            <a:off x="6243145" y="2007476"/>
            <a:ext cx="1061545" cy="18301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14"/>
          <p:cNvSpPr>
            <a:spLocks noChangeArrowheads="1"/>
          </p:cNvSpPr>
          <p:nvPr/>
        </p:nvSpPr>
        <p:spPr bwMode="auto">
          <a:xfrm>
            <a:off x="672662" y="-5150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800">
              <a:latin typeface="Arial" panose="020B0604020202020204" pitchFamily="34" charset="0"/>
            </a:endParaRPr>
          </a:p>
        </p:txBody>
      </p:sp>
    </p:spTree>
    <p:extLst>
      <p:ext uri="{BB962C8B-B14F-4D97-AF65-F5344CB8AC3E}">
        <p14:creationId xmlns:p14="http://schemas.microsoft.com/office/powerpoint/2010/main" val="15904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584" y="2901830"/>
            <a:ext cx="4966832" cy="1054340"/>
          </a:xfrm>
          <a:prstGeom prst="rect">
            <a:avLst/>
          </a:prstGeom>
        </p:spPr>
      </p:pic>
      <p:sp>
        <p:nvSpPr>
          <p:cNvPr id="4" name="Retângulo 3"/>
          <p:cNvSpPr/>
          <p:nvPr/>
        </p:nvSpPr>
        <p:spPr>
          <a:xfrm>
            <a:off x="2333595" y="4663229"/>
            <a:ext cx="7524817" cy="1200329"/>
          </a:xfrm>
          <a:prstGeom prst="rect">
            <a:avLst/>
          </a:prstGeom>
        </p:spPr>
        <p:txBody>
          <a:bodyPr wrap="none">
            <a:spAutoFit/>
          </a:bodyPr>
          <a:lstStyle/>
          <a:p>
            <a:pPr algn="ctr">
              <a:defRPr/>
            </a:pPr>
            <a:r>
              <a:rPr lang="pt-BR" sz="2400" b="1" dirty="0">
                <a:latin typeface="Verdana" pitchFamily="34" charset="0"/>
                <a:ea typeface="Verdana" pitchFamily="34" charset="0"/>
                <a:cs typeface="Verdana" pitchFamily="34" charset="0"/>
              </a:rPr>
              <a:t>(65) 3315 3002 – 3315-3024 - 3315-3042</a:t>
            </a:r>
          </a:p>
          <a:p>
            <a:pPr algn="ctr">
              <a:defRPr/>
            </a:pPr>
            <a:r>
              <a:rPr lang="pt-BR" sz="2400" b="1" dirty="0">
                <a:latin typeface="Verdana" pitchFamily="34" charset="0"/>
                <a:ea typeface="Verdana" pitchFamily="34" charset="0"/>
                <a:cs typeface="Verdana" pitchFamily="34" charset="0"/>
              </a:rPr>
              <a:t>Visite nosso </a:t>
            </a:r>
            <a:r>
              <a:rPr lang="pt-BR" sz="2000" b="1" dirty="0">
                <a:latin typeface="Verdana" pitchFamily="34" charset="0"/>
                <a:ea typeface="Verdana" pitchFamily="34" charset="0"/>
                <a:cs typeface="Verdana" pitchFamily="34" charset="0"/>
              </a:rPr>
              <a:t>Atendimento</a:t>
            </a:r>
            <a:r>
              <a:rPr lang="pt-BR" sz="2400" b="1" dirty="0">
                <a:latin typeface="Verdana" pitchFamily="34" charset="0"/>
                <a:ea typeface="Verdana" pitchFamily="34" charset="0"/>
                <a:cs typeface="Verdana" pitchFamily="34" charset="0"/>
              </a:rPr>
              <a:t> Online</a:t>
            </a:r>
          </a:p>
          <a:p>
            <a:pPr algn="ctr">
              <a:defRPr/>
            </a:pPr>
            <a:r>
              <a:rPr lang="pt-BR" sz="2400" b="1" dirty="0">
                <a:latin typeface="Verdana" pitchFamily="34" charset="0"/>
                <a:ea typeface="Verdana" pitchFamily="34" charset="0"/>
                <a:cs typeface="Verdana" pitchFamily="34" charset="0"/>
              </a:rPr>
              <a:t>www.crea-mt.org.br</a:t>
            </a:r>
          </a:p>
        </p:txBody>
      </p:sp>
    </p:spTree>
    <p:extLst>
      <p:ext uri="{BB962C8B-B14F-4D97-AF65-F5344CB8AC3E}">
        <p14:creationId xmlns:p14="http://schemas.microsoft.com/office/powerpoint/2010/main" val="65093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sp>
        <p:nvSpPr>
          <p:cNvPr id="6" name="Retângulo 5"/>
          <p:cNvSpPr/>
          <p:nvPr/>
        </p:nvSpPr>
        <p:spPr>
          <a:xfrm>
            <a:off x="1451085" y="1431214"/>
            <a:ext cx="9153853" cy="2523768"/>
          </a:xfrm>
          <a:prstGeom prst="rect">
            <a:avLst/>
          </a:prstGeom>
        </p:spPr>
        <p:txBody>
          <a:bodyPr wrap="square">
            <a:spAutoFit/>
          </a:bodyPr>
          <a:lstStyle/>
          <a:p>
            <a:pPr>
              <a:defRPr/>
            </a:pPr>
            <a:r>
              <a:rPr lang="pt-BR" sz="3200" b="1" dirty="0">
                <a:solidFill>
                  <a:srgbClr val="1F497D">
                    <a:lumMod val="60000"/>
                    <a:lumOff val="40000"/>
                  </a:srgbClr>
                </a:solidFill>
                <a:latin typeface="Verdana" pitchFamily="34" charset="0"/>
                <a:ea typeface="Verdana" pitchFamily="34" charset="0"/>
                <a:cs typeface="Verdana" pitchFamily="34" charset="0"/>
              </a:rPr>
              <a:t>OBJETIVO:</a:t>
            </a:r>
          </a:p>
          <a:p>
            <a:pPr algn="ctr">
              <a:defRPr/>
            </a:pPr>
            <a:endParaRPr lang="pt-BR" sz="3600" b="1" dirty="0">
              <a:solidFill>
                <a:schemeClr val="tx2">
                  <a:lumMod val="60000"/>
                  <a:lumOff val="40000"/>
                </a:schemeClr>
              </a:solidFill>
              <a:latin typeface="Arial Black" pitchFamily="34" charset="0"/>
              <a:cs typeface="Arial" charset="0"/>
            </a:endParaRPr>
          </a:p>
          <a:p>
            <a:pPr algn="ctr">
              <a:defRPr/>
            </a:pPr>
            <a:endParaRPr lang="pt-BR" dirty="0">
              <a:solidFill>
                <a:schemeClr val="tx2">
                  <a:lumMod val="60000"/>
                  <a:lumOff val="40000"/>
                </a:schemeClr>
              </a:solidFill>
              <a:latin typeface="Arial Black" pitchFamily="34" charset="0"/>
              <a:cs typeface="Arial" charset="0"/>
            </a:endParaRPr>
          </a:p>
          <a:p>
            <a:pPr algn="ctr">
              <a:defRPr/>
            </a:pPr>
            <a:endParaRPr lang="pt-BR" dirty="0">
              <a:solidFill>
                <a:schemeClr val="tx2">
                  <a:lumMod val="60000"/>
                  <a:lumOff val="40000"/>
                </a:schemeClr>
              </a:solidFill>
              <a:latin typeface="Arial Black" pitchFamily="34" charset="0"/>
              <a:cs typeface="Arial" charset="0"/>
            </a:endParaRPr>
          </a:p>
          <a:p>
            <a:pPr algn="ctr">
              <a:defRPr/>
            </a:pPr>
            <a:r>
              <a:rPr lang="pt-BR" dirty="0">
                <a:latin typeface="Verdana" pitchFamily="34" charset="0"/>
                <a:ea typeface="Verdana" pitchFamily="34" charset="0"/>
                <a:cs typeface="Verdana" pitchFamily="34" charset="0"/>
              </a:rPr>
              <a:t>Apresentar procedimentos para o preenchimento de  Anotação de Responsabilidade Técnica - ART de Cargo e Função on-line pelo Portal </a:t>
            </a:r>
            <a:r>
              <a:rPr lang="pt-BR" dirty="0" err="1">
                <a:latin typeface="Verdana" pitchFamily="34" charset="0"/>
                <a:ea typeface="Verdana" pitchFamily="34" charset="0"/>
                <a:cs typeface="Verdana" pitchFamily="34" charset="0"/>
              </a:rPr>
              <a:t>eCREA</a:t>
            </a:r>
            <a:r>
              <a:rPr lang="pt-BR" dirty="0">
                <a:latin typeface="Verdana" pitchFamily="34" charset="0"/>
                <a:ea typeface="Verdana" pitchFamily="34" charset="0"/>
                <a:cs typeface="Verdana" pitchFamily="34" charset="0"/>
              </a:rPr>
              <a:t>.</a:t>
            </a:r>
          </a:p>
          <a:p>
            <a:pPr algn="just">
              <a:defRPr/>
            </a:pPr>
            <a:endParaRPr lang="pt-BR" dirty="0">
              <a:latin typeface="Arial Black" pitchFamily="34" charset="0"/>
              <a:cs typeface="Arial" charset="0"/>
            </a:endParaRPr>
          </a:p>
        </p:txBody>
      </p:sp>
    </p:spTree>
    <p:extLst>
      <p:ext uri="{BB962C8B-B14F-4D97-AF65-F5344CB8AC3E}">
        <p14:creationId xmlns:p14="http://schemas.microsoft.com/office/powerpoint/2010/main" val="90130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sp>
        <p:nvSpPr>
          <p:cNvPr id="3" name="Retângulo 2"/>
          <p:cNvSpPr/>
          <p:nvPr/>
        </p:nvSpPr>
        <p:spPr>
          <a:xfrm>
            <a:off x="2386889" y="1304925"/>
            <a:ext cx="7704137" cy="3908425"/>
          </a:xfrm>
          <a:prstGeom prst="rect">
            <a:avLst/>
          </a:prstGeom>
        </p:spPr>
        <p:txBody>
          <a:bodyPr>
            <a:spAutoFit/>
          </a:bodyPr>
          <a:lstStyle/>
          <a:p>
            <a:pPr algn="ctr">
              <a:defRPr/>
            </a:pPr>
            <a:r>
              <a:rPr lang="pt-BR" sz="3200" b="1" dirty="0">
                <a:solidFill>
                  <a:srgbClr val="1F497D">
                    <a:lumMod val="60000"/>
                    <a:lumOff val="40000"/>
                  </a:srgbClr>
                </a:solidFill>
                <a:latin typeface="Verdana" pitchFamily="34" charset="0"/>
                <a:ea typeface="Verdana" pitchFamily="34" charset="0"/>
                <a:cs typeface="Verdana" pitchFamily="34" charset="0"/>
              </a:rPr>
              <a:t>INTRODUÇÃO</a:t>
            </a:r>
          </a:p>
          <a:p>
            <a:pPr>
              <a:defRPr/>
            </a:pPr>
            <a:endParaRPr lang="pt-BR" dirty="0">
              <a:latin typeface="Arial" charset="0"/>
              <a:cs typeface="Arial" charset="0"/>
            </a:endParaRPr>
          </a:p>
          <a:p>
            <a:pPr algn="just">
              <a:defRPr/>
            </a:pPr>
            <a:r>
              <a:rPr lang="pt-BR" dirty="0">
                <a:latin typeface="Verdana" pitchFamily="34" charset="0"/>
                <a:ea typeface="Verdana" pitchFamily="34" charset="0"/>
                <a:cs typeface="Verdana" pitchFamily="34" charset="0"/>
              </a:rPr>
              <a:t>A ART é o instrumento que define, para os efeitos legais, os responsáveis técnicos pela execução de obras ou prestação de serviços relativos às profissões abrangidas pelo sistema Confea/Crea, conforme Artigo 2º da Resolução 1.137 de 2023 do Confea.</a:t>
            </a:r>
          </a:p>
          <a:p>
            <a:pPr algn="just">
              <a:defRPr/>
            </a:pPr>
            <a:endParaRPr lang="pt-BR" dirty="0">
              <a:latin typeface="Verdana" pitchFamily="34" charset="0"/>
              <a:ea typeface="Verdana" pitchFamily="34" charset="0"/>
              <a:cs typeface="Verdana" pitchFamily="34" charset="0"/>
            </a:endParaRPr>
          </a:p>
          <a:p>
            <a:pPr algn="just">
              <a:defRPr/>
            </a:pPr>
            <a:r>
              <a:rPr lang="pt-BR" dirty="0">
                <a:latin typeface="Verdana" pitchFamily="34" charset="0"/>
                <a:ea typeface="Verdana" pitchFamily="34" charset="0"/>
                <a:cs typeface="Verdana" pitchFamily="34" charset="0"/>
              </a:rPr>
              <a:t>Todo contrato escrito ou verbal para execução de obras ou prestação de serviços relativos às profissões abrangidas pelo sistema Confea/Crea fica sujeito ao registro da ART no Crea em cuja circunscrição for exercida a respectiva a atividade, conforme Artigo 3º da Resolução 1.137 de 2023 do CONFEA.</a:t>
            </a:r>
          </a:p>
        </p:txBody>
      </p:sp>
    </p:spTree>
    <p:extLst>
      <p:ext uri="{BB962C8B-B14F-4D97-AF65-F5344CB8AC3E}">
        <p14:creationId xmlns:p14="http://schemas.microsoft.com/office/powerpoint/2010/main" val="136283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863655" y="497928"/>
            <a:ext cx="32099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pt-BR" altLang="pt-BR" sz="1400" dirty="0">
              <a:latin typeface="Arial Black" panose="020B0A04020102020204" pitchFamily="34" charset="0"/>
            </a:endParaRPr>
          </a:p>
          <a:p>
            <a:pPr algn="just">
              <a:spcBef>
                <a:spcPct val="0"/>
              </a:spcBef>
              <a:buFontTx/>
              <a:buNone/>
            </a:pPr>
            <a:endParaRPr lang="pt-BR" altLang="pt-BR" sz="1300" dirty="0">
              <a:latin typeface="Arial Black" panose="020B0A04020102020204" pitchFamily="34" charset="0"/>
            </a:endParaRPr>
          </a:p>
          <a:p>
            <a:pPr algn="ctr">
              <a:spcBef>
                <a:spcPct val="0"/>
              </a:spcBef>
              <a:buFontTx/>
              <a:buNone/>
            </a:pPr>
            <a:endParaRPr lang="pt-BR" altLang="pt-BR" sz="1300" dirty="0">
              <a:latin typeface="Verdana" panose="020B0604030504040204" pitchFamily="34" charset="0"/>
            </a:endParaRPr>
          </a:p>
          <a:p>
            <a:pPr algn="ctr">
              <a:spcBef>
                <a:spcPct val="0"/>
              </a:spcBef>
              <a:buFontTx/>
              <a:buNone/>
            </a:pPr>
            <a:r>
              <a:rPr lang="pt-BR" altLang="pt-BR" sz="1300" dirty="0">
                <a:latin typeface="Verdana" panose="020B0604030504040204" pitchFamily="34" charset="0"/>
              </a:rPr>
              <a:t>Acesse  através do endereço</a:t>
            </a:r>
          </a:p>
          <a:p>
            <a:pPr algn="ctr">
              <a:spcBef>
                <a:spcPct val="0"/>
              </a:spcBef>
              <a:buFontTx/>
              <a:buNone/>
            </a:pPr>
            <a:endParaRPr lang="pt-BR" altLang="pt-BR" sz="1300" dirty="0">
              <a:latin typeface="Verdana" panose="020B0604030504040204" pitchFamily="34" charset="0"/>
            </a:endParaRPr>
          </a:p>
          <a:p>
            <a:pPr algn="ctr">
              <a:spcBef>
                <a:spcPct val="0"/>
              </a:spcBef>
              <a:buFontTx/>
              <a:buNone/>
            </a:pPr>
            <a:r>
              <a:rPr lang="pt-BR" altLang="pt-BR" sz="1300" b="1" dirty="0">
                <a:latin typeface="Verdana" panose="020B0604030504040204" pitchFamily="34" charset="0"/>
                <a:hlinkClick r:id="rId2"/>
              </a:rPr>
              <a:t>https://ecrea.crea-mt.org.br/</a:t>
            </a:r>
            <a:endParaRPr lang="pt-BR" altLang="pt-BR" sz="1300" b="1" dirty="0">
              <a:latin typeface="Verdana" panose="020B0604030504040204" pitchFamily="34" charset="0"/>
            </a:endParaRPr>
          </a:p>
          <a:p>
            <a:pPr algn="ctr">
              <a:spcBef>
                <a:spcPct val="0"/>
              </a:spcBef>
              <a:buFontTx/>
              <a:buNone/>
            </a:pPr>
            <a:endParaRPr lang="pt-BR" altLang="pt-BR" sz="1300" b="1" dirty="0">
              <a:latin typeface="Verdana" panose="020B0604030504040204" pitchFamily="34" charset="0"/>
            </a:endParaRPr>
          </a:p>
          <a:p>
            <a:pPr algn="ctr">
              <a:spcBef>
                <a:spcPct val="0"/>
              </a:spcBef>
              <a:buFontTx/>
              <a:buNone/>
            </a:pPr>
            <a:r>
              <a:rPr lang="pt-BR" altLang="pt-BR" sz="1300" b="1" dirty="0">
                <a:latin typeface="Verdana" panose="020B0604030504040204" pitchFamily="34" charset="0"/>
              </a:rPr>
              <a:t>O Portal de Serviços </a:t>
            </a:r>
            <a:r>
              <a:rPr lang="pt-BR" altLang="pt-BR" sz="1300" b="1" dirty="0" err="1">
                <a:latin typeface="Verdana" panose="020B0604030504040204" pitchFamily="34" charset="0"/>
              </a:rPr>
              <a:t>eCREA</a:t>
            </a:r>
            <a:endParaRPr lang="pt-BR" altLang="pt-BR" sz="1300" b="1" dirty="0">
              <a:latin typeface="Verdana" panose="020B0604030504040204" pitchFamily="34" charset="0"/>
            </a:endParaRPr>
          </a:p>
          <a:p>
            <a:pPr algn="ctr">
              <a:spcBef>
                <a:spcPct val="0"/>
              </a:spcBef>
              <a:buFontTx/>
              <a:buNone/>
            </a:pPr>
            <a:endParaRPr lang="pt-BR" altLang="pt-BR" sz="1800" dirty="0">
              <a:latin typeface="Arial" panose="020B0604020202020204" pitchFamily="34" charset="0"/>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770" y="2140578"/>
            <a:ext cx="3734321" cy="3543795"/>
          </a:xfrm>
          <a:prstGeom prst="rect">
            <a:avLst/>
          </a:prstGeom>
        </p:spPr>
      </p:pic>
      <p:sp>
        <p:nvSpPr>
          <p:cNvPr id="4" name="CaixaDeTexto 30"/>
          <p:cNvSpPr txBox="1">
            <a:spLocks noChangeArrowheads="1"/>
          </p:cNvSpPr>
          <p:nvPr/>
        </p:nvSpPr>
        <p:spPr bwMode="auto">
          <a:xfrm>
            <a:off x="1356832" y="3498138"/>
            <a:ext cx="310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500" b="1" dirty="0">
                <a:solidFill>
                  <a:srgbClr val="C00000"/>
                </a:solidFill>
                <a:latin typeface="Verdana" panose="020B0604030504040204" pitchFamily="34" charset="0"/>
              </a:rPr>
              <a:t>Senha</a:t>
            </a:r>
          </a:p>
          <a:p>
            <a:pPr>
              <a:spcBef>
                <a:spcPct val="0"/>
              </a:spcBef>
              <a:buFontTx/>
              <a:buNone/>
            </a:pPr>
            <a:endParaRPr lang="pt-BR" altLang="pt-BR" sz="1300" b="1" dirty="0">
              <a:solidFill>
                <a:srgbClr val="C00000"/>
              </a:solidFill>
              <a:latin typeface="Arial Black" panose="020B0A04020102020204" pitchFamily="34" charset="0"/>
            </a:endParaRPr>
          </a:p>
          <a:p>
            <a:pPr>
              <a:spcBef>
                <a:spcPct val="0"/>
              </a:spcBef>
              <a:buFontTx/>
              <a:buNone/>
            </a:pPr>
            <a:r>
              <a:rPr lang="pt-BR" altLang="pt-BR" sz="1300" dirty="0">
                <a:latin typeface="Verdana" panose="020B0604030504040204" pitchFamily="34" charset="0"/>
              </a:rPr>
              <a:t>Informe seu CPF e senha. </a:t>
            </a:r>
          </a:p>
          <a:p>
            <a:pPr>
              <a:spcBef>
                <a:spcPct val="0"/>
              </a:spcBef>
              <a:buFontTx/>
              <a:buNone/>
            </a:pPr>
            <a:r>
              <a:rPr lang="pt-BR" altLang="pt-BR" sz="1300" dirty="0">
                <a:latin typeface="Verdana" panose="020B0604030504040204" pitchFamily="34" charset="0"/>
              </a:rPr>
              <a:t>Clique em Entrar</a:t>
            </a:r>
          </a:p>
          <a:p>
            <a:pPr>
              <a:spcBef>
                <a:spcPct val="0"/>
              </a:spcBef>
              <a:buFontTx/>
              <a:buNone/>
            </a:pPr>
            <a:endParaRPr lang="pt-BR" altLang="pt-BR" sz="1800" dirty="0">
              <a:latin typeface="Arial" panose="020B0604020202020204" pitchFamily="34" charset="0"/>
            </a:endParaRPr>
          </a:p>
        </p:txBody>
      </p:sp>
      <p:cxnSp>
        <p:nvCxnSpPr>
          <p:cNvPr id="5" name="Conector de seta reta 23554"/>
          <p:cNvCxnSpPr/>
          <p:nvPr/>
        </p:nvCxnSpPr>
        <p:spPr>
          <a:xfrm>
            <a:off x="4000020" y="4069638"/>
            <a:ext cx="117475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Tree>
    <p:extLst>
      <p:ext uri="{BB962C8B-B14F-4D97-AF65-F5344CB8AC3E}">
        <p14:creationId xmlns:p14="http://schemas.microsoft.com/office/powerpoint/2010/main" val="166267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5111512" y="3126667"/>
            <a:ext cx="6092326" cy="3510615"/>
          </a:xfrm>
          <a:prstGeom prst="rect">
            <a:avLst/>
          </a:prstGeom>
        </p:spPr>
      </p:pic>
      <p:sp>
        <p:nvSpPr>
          <p:cNvPr id="4" name="CaixaDeTexto 2"/>
          <p:cNvSpPr txBox="1">
            <a:spLocks noChangeArrowheads="1"/>
          </p:cNvSpPr>
          <p:nvPr/>
        </p:nvSpPr>
        <p:spPr bwMode="auto">
          <a:xfrm>
            <a:off x="1152033" y="1216737"/>
            <a:ext cx="32400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Perfil de Acesso</a:t>
            </a:r>
          </a:p>
          <a:p>
            <a:pPr>
              <a:spcBef>
                <a:spcPct val="0"/>
              </a:spcBef>
              <a:buFontTx/>
              <a:buNone/>
            </a:pPr>
            <a:endParaRPr lang="pt-BR" altLang="pt-BR" sz="1400" b="1" dirty="0">
              <a:latin typeface="Verdana" panose="020B0604030504040204" pitchFamily="34" charset="0"/>
            </a:endParaRPr>
          </a:p>
          <a:p>
            <a:pPr>
              <a:spcBef>
                <a:spcPct val="0"/>
              </a:spcBef>
              <a:buFontTx/>
              <a:buNone/>
            </a:pPr>
            <a:endParaRPr lang="pt-BR" altLang="pt-BR" sz="1400" b="1" dirty="0">
              <a:latin typeface="Verdana" panose="020B0604030504040204" pitchFamily="34" charset="0"/>
            </a:endParaRPr>
          </a:p>
          <a:p>
            <a:pPr>
              <a:spcBef>
                <a:spcPct val="0"/>
              </a:spcBef>
              <a:buFontTx/>
              <a:buNone/>
            </a:pPr>
            <a:r>
              <a:rPr lang="pt-BR" altLang="pt-BR" sz="1200" dirty="0">
                <a:latin typeface="Verdana" panose="020B0604030504040204" pitchFamily="34" charset="0"/>
              </a:rPr>
              <a:t>Grupo de Acesso: Externo</a:t>
            </a:r>
          </a:p>
          <a:p>
            <a:pPr>
              <a:spcBef>
                <a:spcPct val="0"/>
              </a:spcBef>
              <a:buFontTx/>
              <a:buNone/>
            </a:pPr>
            <a:r>
              <a:rPr lang="pt-BR" altLang="pt-BR" sz="1200" dirty="0">
                <a:latin typeface="Verdana" panose="020B0604030504040204" pitchFamily="34" charset="0"/>
              </a:rPr>
              <a:t>Perfil: Profissional do Sistema</a:t>
            </a:r>
          </a:p>
          <a:p>
            <a:pPr>
              <a:spcBef>
                <a:spcPct val="0"/>
              </a:spcBef>
              <a:buFontTx/>
              <a:buNone/>
            </a:pPr>
            <a:endParaRPr lang="pt-BR" altLang="pt-BR" sz="1800" dirty="0">
              <a:latin typeface="Arial" panose="020B0604020202020204" pitchFamily="34" charset="0"/>
            </a:endParaRPr>
          </a:p>
        </p:txBody>
      </p:sp>
      <p:cxnSp>
        <p:nvCxnSpPr>
          <p:cNvPr id="5" name="Conector de seta reta 5"/>
          <p:cNvCxnSpPr/>
          <p:nvPr/>
        </p:nvCxnSpPr>
        <p:spPr>
          <a:xfrm>
            <a:off x="3599958" y="2240674"/>
            <a:ext cx="1271300" cy="203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CaixaDeTexto 9"/>
          <p:cNvSpPr txBox="1">
            <a:spLocks noChangeArrowheads="1"/>
          </p:cNvSpPr>
          <p:nvPr/>
        </p:nvSpPr>
        <p:spPr bwMode="auto">
          <a:xfrm>
            <a:off x="1158383" y="3015374"/>
            <a:ext cx="2881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ART</a:t>
            </a:r>
          </a:p>
          <a:p>
            <a:pPr>
              <a:spcBef>
                <a:spcPct val="0"/>
              </a:spcBef>
              <a:buFontTx/>
              <a:buNone/>
            </a:pPr>
            <a:endParaRPr lang="pt-BR" altLang="pt-BR" sz="1400" b="1" dirty="0">
              <a:latin typeface="Verdana" panose="020B0604030504040204" pitchFamily="34" charset="0"/>
            </a:endParaRPr>
          </a:p>
          <a:p>
            <a:pPr>
              <a:spcBef>
                <a:spcPct val="0"/>
              </a:spcBef>
              <a:buFontTx/>
              <a:buNone/>
            </a:pPr>
            <a:r>
              <a:rPr lang="pt-BR" altLang="pt-BR" sz="1400" b="1" dirty="0">
                <a:latin typeface="Verdana" panose="020B0604030504040204" pitchFamily="34" charset="0"/>
              </a:rPr>
              <a:t>Clique em: </a:t>
            </a:r>
          </a:p>
          <a:p>
            <a:pPr>
              <a:spcBef>
                <a:spcPct val="0"/>
              </a:spcBef>
              <a:buFontTx/>
              <a:buNone/>
            </a:pPr>
            <a:endParaRPr lang="pt-BR" altLang="pt-BR" sz="800" b="1" dirty="0">
              <a:latin typeface="Verdana" panose="020B0604030504040204" pitchFamily="34" charset="0"/>
            </a:endParaRPr>
          </a:p>
          <a:p>
            <a:pPr>
              <a:spcBef>
                <a:spcPct val="0"/>
              </a:spcBef>
              <a:buFontTx/>
              <a:buNone/>
            </a:pPr>
            <a:r>
              <a:rPr lang="pt-BR" altLang="pt-BR" sz="1200" b="1" dirty="0">
                <a:latin typeface="Verdana" panose="020B0604030504040204" pitchFamily="34" charset="0"/>
              </a:rPr>
              <a:t>ART – Emissão/Consulta de ART</a:t>
            </a:r>
            <a:endParaRPr lang="pt-BR" altLang="pt-BR" sz="1200" dirty="0">
              <a:latin typeface="Verdana" panose="020B0604030504040204" pitchFamily="34" charset="0"/>
            </a:endParaRPr>
          </a:p>
        </p:txBody>
      </p:sp>
      <p:sp>
        <p:nvSpPr>
          <p:cNvPr id="8" name="CaixaDeTexto 16"/>
          <p:cNvSpPr txBox="1">
            <a:spLocks noChangeArrowheads="1"/>
          </p:cNvSpPr>
          <p:nvPr/>
        </p:nvSpPr>
        <p:spPr bwMode="auto">
          <a:xfrm>
            <a:off x="1321101" y="4553805"/>
            <a:ext cx="25558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800" dirty="0">
                <a:latin typeface="Verdana" panose="020B0604030504040204" pitchFamily="34" charset="0"/>
              </a:rPr>
              <a:t>TOS – TABELA DE OBRAS E SERVIÇOS</a:t>
            </a:r>
          </a:p>
          <a:p>
            <a:pPr algn="ctr">
              <a:spcBef>
                <a:spcPct val="0"/>
              </a:spcBef>
              <a:buFontTx/>
              <a:buNone/>
            </a:pPr>
            <a:r>
              <a:rPr lang="pt-BR" altLang="pt-BR" sz="800" dirty="0">
                <a:latin typeface="Verdana" panose="020B0604030504040204" pitchFamily="34" charset="0"/>
              </a:rPr>
              <a:t>(ROTINA)</a:t>
            </a:r>
          </a:p>
          <a:p>
            <a:pPr algn="ctr">
              <a:spcBef>
                <a:spcPct val="0"/>
              </a:spcBef>
              <a:buFontTx/>
              <a:buNone/>
            </a:pPr>
            <a:endParaRPr lang="pt-BR" altLang="pt-BR" sz="800" dirty="0">
              <a:latin typeface="Verdana" panose="020B0604030504040204" pitchFamily="34" charset="0"/>
            </a:endParaRPr>
          </a:p>
          <a:p>
            <a:pPr>
              <a:spcBef>
                <a:spcPct val="0"/>
              </a:spcBef>
              <a:buFontTx/>
              <a:buNone/>
            </a:pPr>
            <a:r>
              <a:rPr lang="pt-BR" altLang="pt-BR" sz="900" dirty="0">
                <a:latin typeface="Verdana" panose="020B0604030504040204" pitchFamily="34" charset="0"/>
              </a:rPr>
              <a:t>Serve de apoio para preenchimento dos dados referentes: Atividade Técnica</a:t>
            </a:r>
          </a:p>
          <a:p>
            <a:pPr algn="ctr">
              <a:spcBef>
                <a:spcPct val="0"/>
              </a:spcBef>
              <a:buFontTx/>
              <a:buNone/>
            </a:pPr>
            <a:endParaRPr lang="pt-BR" altLang="pt-BR" sz="1000" dirty="0">
              <a:latin typeface="Arial Black" panose="020B0A04020102020204" pitchFamily="34" charset="0"/>
            </a:endParaRPr>
          </a:p>
        </p:txBody>
      </p:sp>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pic>
        <p:nvPicPr>
          <p:cNvPr id="2" name="Imagem 1"/>
          <p:cNvPicPr>
            <a:picLocks noChangeAspect="1"/>
          </p:cNvPicPr>
          <p:nvPr/>
        </p:nvPicPr>
        <p:blipFill>
          <a:blip r:embed="rId4"/>
          <a:stretch>
            <a:fillRect/>
          </a:stretch>
        </p:blipFill>
        <p:spPr>
          <a:xfrm>
            <a:off x="5012581" y="1298698"/>
            <a:ext cx="6093222" cy="1795326"/>
          </a:xfrm>
          <a:prstGeom prst="rect">
            <a:avLst/>
          </a:prstGeom>
        </p:spPr>
      </p:pic>
      <p:sp>
        <p:nvSpPr>
          <p:cNvPr id="11" name="CaixaDeTexto 2"/>
          <p:cNvSpPr txBox="1">
            <a:spLocks noChangeArrowheads="1"/>
          </p:cNvSpPr>
          <p:nvPr/>
        </p:nvSpPr>
        <p:spPr bwMode="auto">
          <a:xfrm>
            <a:off x="1440957" y="116600"/>
            <a:ext cx="9157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Caso apareça a tela seguinte, escolha a opção “EXTERNO” e “Profissional do sistema”</a:t>
            </a:r>
          </a:p>
          <a:p>
            <a:pPr>
              <a:spcBef>
                <a:spcPct val="0"/>
              </a:spcBef>
              <a:buFontTx/>
              <a:buNone/>
            </a:pPr>
            <a:endParaRPr lang="pt-BR" altLang="pt-BR" sz="1800" dirty="0">
              <a:latin typeface="Arial" panose="020B0604020202020204" pitchFamily="34" charset="0"/>
            </a:endParaRPr>
          </a:p>
        </p:txBody>
      </p:sp>
      <p:cxnSp>
        <p:nvCxnSpPr>
          <p:cNvPr id="7" name="Conector de seta reta 14"/>
          <p:cNvCxnSpPr/>
          <p:nvPr/>
        </p:nvCxnSpPr>
        <p:spPr>
          <a:xfrm>
            <a:off x="3384058" y="3737687"/>
            <a:ext cx="3184908" cy="15114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ector de seta reta 20"/>
          <p:cNvCxnSpPr/>
          <p:nvPr/>
        </p:nvCxnSpPr>
        <p:spPr>
          <a:xfrm flipV="1">
            <a:off x="3749183" y="4372303"/>
            <a:ext cx="4669603" cy="46552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4661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a:spLocks noChangeArrowheads="1"/>
          </p:cNvSpPr>
          <p:nvPr/>
        </p:nvSpPr>
        <p:spPr bwMode="auto">
          <a:xfrm>
            <a:off x="831111" y="755541"/>
            <a:ext cx="26638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TIPO DE ART</a:t>
            </a:r>
          </a:p>
          <a:p>
            <a:pPr>
              <a:spcBef>
                <a:spcPct val="0"/>
              </a:spcBef>
              <a:buFontTx/>
              <a:buNone/>
            </a:pPr>
            <a:endParaRPr lang="pt-BR" altLang="pt-BR" sz="800" dirty="0">
              <a:solidFill>
                <a:srgbClr val="C00000"/>
              </a:solidFill>
              <a:latin typeface="Verdana" panose="020B0604030504040204" pitchFamily="34" charset="0"/>
            </a:endParaRPr>
          </a:p>
          <a:p>
            <a:pPr>
              <a:spcBef>
                <a:spcPct val="0"/>
              </a:spcBef>
              <a:buFontTx/>
              <a:buNone/>
            </a:pPr>
            <a:r>
              <a:rPr lang="pt-BR" altLang="pt-BR" sz="1000" dirty="0">
                <a:latin typeface="Verdana" panose="020B0604030504040204" pitchFamily="34" charset="0"/>
              </a:rPr>
              <a:t>Escolha qual ART será emitida: </a:t>
            </a:r>
          </a:p>
          <a:p>
            <a:pPr>
              <a:spcBef>
                <a:spcPct val="0"/>
              </a:spcBef>
              <a:buFontTx/>
              <a:buNone/>
            </a:pPr>
            <a:r>
              <a:rPr lang="pt-BR" altLang="pt-BR" sz="1400" dirty="0">
                <a:latin typeface="Verdana" panose="020B0604030504040204" pitchFamily="34" charset="0"/>
              </a:rPr>
              <a:t> </a:t>
            </a:r>
          </a:p>
          <a:p>
            <a:pPr>
              <a:spcBef>
                <a:spcPct val="0"/>
              </a:spcBef>
              <a:buFontTx/>
              <a:buNone/>
            </a:pPr>
            <a:r>
              <a:rPr lang="pt-BR" altLang="pt-BR" sz="1000" dirty="0">
                <a:latin typeface="Verdana" panose="020B0604030504040204" pitchFamily="34" charset="0"/>
              </a:rPr>
              <a:t>- CARGO/FUNÇÃO, </a:t>
            </a:r>
          </a:p>
          <a:p>
            <a:pPr>
              <a:spcBef>
                <a:spcPct val="0"/>
              </a:spcBef>
              <a:buFontTx/>
              <a:buNone/>
            </a:pPr>
            <a:r>
              <a:rPr lang="pt-BR" altLang="pt-BR" sz="1000" dirty="0">
                <a:latin typeface="Verdana" panose="020B0604030504040204" pitchFamily="34" charset="0"/>
              </a:rPr>
              <a:t>- MULTIPLA MENSAL </a:t>
            </a:r>
          </a:p>
          <a:p>
            <a:pPr>
              <a:spcBef>
                <a:spcPct val="0"/>
              </a:spcBef>
              <a:buFontTx/>
              <a:buNone/>
            </a:pPr>
            <a:r>
              <a:rPr lang="pt-BR" altLang="pt-BR" sz="1000" b="1" dirty="0">
                <a:latin typeface="Verdana" panose="020B0604030504040204" pitchFamily="34" charset="0"/>
              </a:rPr>
              <a:t>- </a:t>
            </a:r>
            <a:r>
              <a:rPr lang="pt-BR" altLang="pt-BR" sz="1000" dirty="0">
                <a:latin typeface="Verdana" panose="020B0604030504040204" pitchFamily="34" charset="0"/>
              </a:rPr>
              <a:t>OBRA/SERVIÇO</a:t>
            </a:r>
          </a:p>
        </p:txBody>
      </p:sp>
      <p:sp>
        <p:nvSpPr>
          <p:cNvPr id="4" name="Retângulo 6"/>
          <p:cNvSpPr>
            <a:spLocks noChangeArrowheads="1"/>
          </p:cNvSpPr>
          <p:nvPr/>
        </p:nvSpPr>
        <p:spPr bwMode="auto">
          <a:xfrm>
            <a:off x="831111" y="2989784"/>
            <a:ext cx="8932205"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800" u="sng" dirty="0">
                <a:latin typeface="Verdana" panose="020B0604030504040204" pitchFamily="34" charset="0"/>
              </a:rPr>
              <a:t>CARGO/FUNÇÃO:</a:t>
            </a:r>
            <a:r>
              <a:rPr lang="pt-BR" altLang="pt-BR" sz="800" dirty="0">
                <a:latin typeface="Verdana" panose="020B0604030504040204" pitchFamily="34" charset="0"/>
              </a:rPr>
              <a:t> </a:t>
            </a:r>
            <a:r>
              <a:rPr lang="pt-BR" altLang="pt-BR" sz="900" dirty="0">
                <a:latin typeface="Verdana" panose="020B0604030504040204" pitchFamily="34" charset="0"/>
              </a:rPr>
              <a:t>ART de cargo/função é o tipo de ART relativa ao vínculo com pessoa jurídica para desempenho de cargo ou função técnica, conforme Artigo 41 da Resolução 1.137 de 2023 do CONFEA.</a:t>
            </a:r>
          </a:p>
          <a:p>
            <a:pPr algn="just">
              <a:spcBef>
                <a:spcPct val="0"/>
              </a:spcBef>
              <a:buFontTx/>
              <a:buNone/>
            </a:pPr>
            <a:endParaRPr lang="pt-BR" altLang="pt-BR" sz="900" dirty="0">
              <a:latin typeface="Verdana" panose="020B0604030504040204" pitchFamily="34" charset="0"/>
            </a:endParaRPr>
          </a:p>
          <a:p>
            <a:pPr lvl="1" algn="just">
              <a:spcBef>
                <a:spcPct val="0"/>
              </a:spcBef>
              <a:buFontTx/>
              <a:buNone/>
            </a:pPr>
            <a:r>
              <a:rPr lang="pt-BR" altLang="pt-BR" sz="900" dirty="0">
                <a:latin typeface="Verdana" panose="020B0604030504040204" pitchFamily="34" charset="0"/>
              </a:rPr>
              <a:t>Artigo 41 – O vínculo para desempenho de cargo ou função técnica, tanto com pessoa jurídica de direito público quanto de direito privado, obriga à anotação de responsabilidade técnica no CREA em circunscrição for exercida a atividade.</a:t>
            </a:r>
          </a:p>
          <a:p>
            <a:pPr lvl="1" algn="just">
              <a:spcBef>
                <a:spcPct val="0"/>
              </a:spcBef>
              <a:buFontTx/>
              <a:buNone/>
            </a:pPr>
            <a:r>
              <a:rPr lang="pt-BR" altLang="pt-BR" sz="900" dirty="0">
                <a:latin typeface="Verdana" panose="020B0604030504040204" pitchFamily="34" charset="0"/>
              </a:rPr>
              <a:t>§ 1º A ART relativa ao desempenho de cargo ou função deve ser registrada após assinatura do contrato ou publicação do ato administrativo de nomeação ou designação, de acordo com as informações constantes do documento comprobatório de vínculo do profissional com a pessoa jurídica.</a:t>
            </a:r>
          </a:p>
          <a:p>
            <a:pPr algn="just">
              <a:spcBef>
                <a:spcPct val="0"/>
              </a:spcBef>
              <a:buFontTx/>
              <a:buNone/>
            </a:pPr>
            <a:r>
              <a:rPr lang="pt-BR" altLang="pt-BR" sz="800" dirty="0">
                <a:latin typeface="Verdana" panose="020B0604030504040204" pitchFamily="34" charset="0"/>
              </a:rPr>
              <a:t>  </a:t>
            </a:r>
          </a:p>
          <a:p>
            <a:pPr algn="just">
              <a:spcBef>
                <a:spcPct val="0"/>
              </a:spcBef>
              <a:buFontTx/>
              <a:buNone/>
            </a:pPr>
            <a:r>
              <a:rPr lang="pt-BR" altLang="pt-BR" sz="800" u="sng" dirty="0">
                <a:latin typeface="Verdana" panose="020B0604030504040204" pitchFamily="34" charset="0"/>
              </a:rPr>
              <a:t>MULTIPLA MENSAL:</a:t>
            </a:r>
            <a:r>
              <a:rPr lang="pt-BR" altLang="pt-BR" sz="800" dirty="0">
                <a:latin typeface="Verdana" panose="020B0604030504040204" pitchFamily="34" charset="0"/>
              </a:rPr>
              <a:t> </a:t>
            </a:r>
            <a:r>
              <a:rPr lang="pt-BR" altLang="pt-BR" sz="900" dirty="0">
                <a:latin typeface="Verdana" panose="020B0604030504040204" pitchFamily="34" charset="0"/>
              </a:rPr>
              <a:t>ART Múltipla Mensal ou ART de Obra ou Serviço de Rotina, poderá ser emitida conforme Artigo 33 da Resolução 1.137 de 2023 do CONFEA.</a:t>
            </a:r>
          </a:p>
          <a:p>
            <a:pPr lvl="1" algn="just">
              <a:spcBef>
                <a:spcPct val="0"/>
              </a:spcBef>
              <a:buFontTx/>
              <a:buNone/>
            </a:pPr>
            <a:r>
              <a:rPr lang="pt-BR" altLang="pt-BR" sz="900" dirty="0">
                <a:latin typeface="Verdana" panose="020B0604030504040204" pitchFamily="34" charset="0"/>
              </a:rPr>
              <a:t>Artigo 33 – Caso não deseje registrar diversas ART´s específicas, é facultado ao profissional que execute obras ou preste serviços de rotina anotar a responsabilidade técnica pelas atividades desenvolvidas por meio de ART múltipla. O disposto no </a:t>
            </a:r>
            <a:r>
              <a:rPr lang="pt-BR" altLang="pt-BR" sz="900" i="1" dirty="0">
                <a:latin typeface="Verdana" panose="020B0604030504040204" pitchFamily="34" charset="0"/>
              </a:rPr>
              <a:t>caput</a:t>
            </a:r>
            <a:r>
              <a:rPr lang="pt-BR" altLang="pt-BR" sz="900" dirty="0">
                <a:latin typeface="Verdana" panose="020B0604030504040204" pitchFamily="34" charset="0"/>
              </a:rPr>
              <a:t> deste artigo também se aplica ao serviço de rotina executado por profissional integrante do quadro técnico de pessoa jurídica.</a:t>
            </a:r>
          </a:p>
          <a:p>
            <a:pPr algn="just">
              <a:spcBef>
                <a:spcPct val="0"/>
              </a:spcBef>
              <a:buFontTx/>
              <a:buNone/>
            </a:pPr>
            <a:r>
              <a:rPr lang="pt-BR" altLang="pt-BR" sz="800" dirty="0">
                <a:latin typeface="Verdana" panose="020B0604030504040204" pitchFamily="34" charset="0"/>
              </a:rPr>
              <a:t> </a:t>
            </a:r>
          </a:p>
          <a:p>
            <a:pPr algn="just">
              <a:spcBef>
                <a:spcPct val="0"/>
              </a:spcBef>
              <a:buFontTx/>
              <a:buNone/>
            </a:pPr>
            <a:r>
              <a:rPr lang="pt-BR" altLang="pt-BR" sz="800" u="sng" dirty="0">
                <a:latin typeface="Verdana" panose="020B0604030504040204" pitchFamily="34" charset="0"/>
              </a:rPr>
              <a:t>OBRA/SERVIÇO:</a:t>
            </a:r>
            <a:r>
              <a:rPr lang="pt-BR" altLang="pt-BR" sz="800" dirty="0">
                <a:latin typeface="Verdana" panose="020B0604030504040204" pitchFamily="34" charset="0"/>
              </a:rPr>
              <a:t> </a:t>
            </a:r>
            <a:r>
              <a:rPr lang="pt-BR" altLang="pt-BR" sz="900" dirty="0">
                <a:latin typeface="Verdana" panose="020B0604030504040204" pitchFamily="34" charset="0"/>
              </a:rPr>
              <a:t>ART de Obra/Serviço é a ART relativa à execução de obra ou prestação de serviços, poderá ser emitida conforme Artigo 27 da Resolução 1.137 de 2023 do CONFEA.</a:t>
            </a:r>
          </a:p>
          <a:p>
            <a:pPr lvl="1" algn="just">
              <a:spcBef>
                <a:spcPct val="0"/>
              </a:spcBef>
              <a:buFontTx/>
              <a:buNone/>
            </a:pPr>
            <a:r>
              <a:rPr lang="pt-BR" altLang="pt-BR" sz="900" dirty="0">
                <a:latin typeface="Verdana" panose="020B0604030504040204" pitchFamily="34" charset="0"/>
              </a:rPr>
              <a:t>Artigo 27 – A ART relativa à execução de obra ou prestação de serviços deve ser registrada antes do início da respectiva atividade técnica, de acordo com as informações constantes do contrato firmado entre as partes.</a:t>
            </a:r>
          </a:p>
          <a:p>
            <a:pPr lvl="1" algn="just">
              <a:spcBef>
                <a:spcPct val="0"/>
              </a:spcBef>
              <a:buFontTx/>
              <a:buNone/>
            </a:pPr>
            <a:r>
              <a:rPr lang="pt-BR" altLang="pt-BR" sz="900" dirty="0">
                <a:latin typeface="Verdana" panose="020B0604030504040204" pitchFamily="34" charset="0"/>
              </a:rPr>
              <a:t>§ 1º No caso de obras públicas, a ART pode ser registrada em até dez dias após a liberação da ordem de serviço ou após a assinatura do contrato ou de documento equivalente, desde que não esteja caracterizado o início da atividade.</a:t>
            </a:r>
          </a:p>
          <a:p>
            <a:pPr>
              <a:spcBef>
                <a:spcPct val="0"/>
              </a:spcBef>
              <a:buFontTx/>
              <a:buNone/>
            </a:pPr>
            <a:r>
              <a:rPr lang="pt-BR" altLang="pt-BR" sz="800" dirty="0">
                <a:latin typeface="Arial" panose="020B0604020202020204" pitchFamily="34" charset="0"/>
              </a:rPr>
              <a:t> </a:t>
            </a:r>
          </a:p>
          <a:p>
            <a:pPr>
              <a:spcBef>
                <a:spcPct val="0"/>
              </a:spcBef>
              <a:buFontTx/>
              <a:buNone/>
            </a:pPr>
            <a:r>
              <a:rPr lang="pt-BR" altLang="pt-BR" sz="800" dirty="0">
                <a:latin typeface="Arial" panose="020B0604020202020204" pitchFamily="34" charset="0"/>
              </a:rPr>
              <a:t> </a:t>
            </a:r>
          </a:p>
        </p:txBody>
      </p:sp>
      <p:pic>
        <p:nvPicPr>
          <p:cNvPr id="5" name="Imagem 4"/>
          <p:cNvPicPr/>
          <p:nvPr/>
        </p:nvPicPr>
        <p:blipFill rotWithShape="1">
          <a:blip r:embed="rId3"/>
          <a:srcRect l="47448" t="8340" r="1047" b="15409"/>
          <a:stretch/>
        </p:blipFill>
        <p:spPr bwMode="auto">
          <a:xfrm>
            <a:off x="5297214" y="451234"/>
            <a:ext cx="5275898" cy="240758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cxnSp>
        <p:nvCxnSpPr>
          <p:cNvPr id="6" name="Conector de seta reta 20"/>
          <p:cNvCxnSpPr/>
          <p:nvPr/>
        </p:nvCxnSpPr>
        <p:spPr>
          <a:xfrm flipV="1">
            <a:off x="1923393" y="2743200"/>
            <a:ext cx="4288221" cy="15345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7749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pic>
        <p:nvPicPr>
          <p:cNvPr id="5" name="Imagem 4"/>
          <p:cNvPicPr>
            <a:picLocks noChangeAspect="1"/>
          </p:cNvPicPr>
          <p:nvPr/>
        </p:nvPicPr>
        <p:blipFill>
          <a:blip r:embed="rId3"/>
          <a:stretch>
            <a:fillRect/>
          </a:stretch>
        </p:blipFill>
        <p:spPr>
          <a:xfrm>
            <a:off x="3463297" y="1043067"/>
            <a:ext cx="7430537" cy="1219370"/>
          </a:xfrm>
          <a:prstGeom prst="rect">
            <a:avLst/>
          </a:prstGeom>
        </p:spPr>
      </p:pic>
      <p:pic>
        <p:nvPicPr>
          <p:cNvPr id="6" name="Imagem 5"/>
          <p:cNvPicPr>
            <a:picLocks noChangeAspect="1"/>
          </p:cNvPicPr>
          <p:nvPr/>
        </p:nvPicPr>
        <p:blipFill>
          <a:blip r:embed="rId4"/>
          <a:stretch>
            <a:fillRect/>
          </a:stretch>
        </p:blipFill>
        <p:spPr>
          <a:xfrm>
            <a:off x="3453771" y="2572750"/>
            <a:ext cx="7440063" cy="2372056"/>
          </a:xfrm>
          <a:prstGeom prst="rect">
            <a:avLst/>
          </a:prstGeom>
        </p:spPr>
      </p:pic>
      <p:sp>
        <p:nvSpPr>
          <p:cNvPr id="7" name="Retângulo 6"/>
          <p:cNvSpPr>
            <a:spLocks noChangeArrowheads="1"/>
          </p:cNvSpPr>
          <p:nvPr/>
        </p:nvSpPr>
        <p:spPr bwMode="auto">
          <a:xfrm>
            <a:off x="2753820" y="461798"/>
            <a:ext cx="55435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dirty="0">
                <a:latin typeface="Arial Black" panose="020B0A04020102020204" pitchFamily="34" charset="0"/>
              </a:rPr>
              <a:t>ART MÚLTIPLA MENSAL</a:t>
            </a:r>
            <a:endParaRPr lang="pt-BR" altLang="pt-BR" sz="1400" dirty="0">
              <a:latin typeface="Arial Black" panose="020B0A04020102020204" pitchFamily="34" charset="0"/>
            </a:endParaRPr>
          </a:p>
        </p:txBody>
      </p:sp>
      <p:sp>
        <p:nvSpPr>
          <p:cNvPr id="8" name="Retângulo 5"/>
          <p:cNvSpPr>
            <a:spLocks noChangeArrowheads="1"/>
          </p:cNvSpPr>
          <p:nvPr/>
        </p:nvSpPr>
        <p:spPr bwMode="auto">
          <a:xfrm>
            <a:off x="914401" y="852533"/>
            <a:ext cx="210321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1 de 6</a:t>
            </a:r>
            <a:r>
              <a:rPr lang="pt-BR" altLang="pt-BR" sz="1400" dirty="0">
                <a:solidFill>
                  <a:srgbClr val="C00000"/>
                </a:solidFill>
                <a:latin typeface="Verdana" panose="020B0604030504040204" pitchFamily="34" charset="0"/>
              </a:rPr>
              <a:t> </a:t>
            </a:r>
          </a:p>
          <a:p>
            <a:pPr>
              <a:spcBef>
                <a:spcPct val="0"/>
              </a:spcBef>
              <a:buFontTx/>
              <a:buNone/>
            </a:pPr>
            <a:endParaRPr lang="pt-BR" altLang="pt-BR" sz="800" dirty="0">
              <a:solidFill>
                <a:srgbClr val="C00000"/>
              </a:solidFill>
              <a:latin typeface="Verdana" panose="020B0604030504040204" pitchFamily="34" charset="0"/>
            </a:endParaRPr>
          </a:p>
          <a:p>
            <a:pPr>
              <a:spcBef>
                <a:spcPct val="0"/>
              </a:spcBef>
              <a:buFontTx/>
              <a:buNone/>
            </a:pPr>
            <a:r>
              <a:rPr lang="pt-BR" altLang="pt-BR" sz="1200" b="1" dirty="0">
                <a:latin typeface="Verdana" panose="020B0604030504040204" pitchFamily="34" charset="0"/>
              </a:rPr>
              <a:t>Vínculo Contratual</a:t>
            </a:r>
          </a:p>
        </p:txBody>
      </p:sp>
      <p:sp>
        <p:nvSpPr>
          <p:cNvPr id="9" name="Retângulo 7"/>
          <p:cNvSpPr>
            <a:spLocks noChangeArrowheads="1"/>
          </p:cNvSpPr>
          <p:nvPr/>
        </p:nvSpPr>
        <p:spPr bwMode="auto">
          <a:xfrm>
            <a:off x="1177159" y="2897004"/>
            <a:ext cx="22861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Selecione a empresa </a:t>
            </a:r>
          </a:p>
          <a:p>
            <a:pPr>
              <a:spcBef>
                <a:spcPct val="0"/>
              </a:spcBef>
              <a:buFontTx/>
              <a:buNone/>
            </a:pPr>
            <a:r>
              <a:rPr lang="pt-BR" altLang="pt-BR" sz="1000" dirty="0">
                <a:latin typeface="Verdana" panose="020B0604030504040204" pitchFamily="34" charset="0"/>
              </a:rPr>
              <a:t>contratada</a:t>
            </a:r>
          </a:p>
          <a:p>
            <a:pPr>
              <a:spcBef>
                <a:spcPct val="0"/>
              </a:spcBef>
              <a:buFontTx/>
              <a:buNone/>
            </a:pPr>
            <a:r>
              <a:rPr lang="pt-BR" altLang="pt-BR" sz="1000" dirty="0">
                <a:latin typeface="Verdana" panose="020B0604030504040204" pitchFamily="34" charset="0"/>
              </a:rPr>
              <a:t>e</a:t>
            </a:r>
          </a:p>
          <a:p>
            <a:pPr>
              <a:spcBef>
                <a:spcPct val="0"/>
              </a:spcBef>
              <a:buFontTx/>
              <a:buNone/>
            </a:pPr>
            <a:r>
              <a:rPr lang="pt-BR" altLang="pt-BR" sz="1000" dirty="0">
                <a:latin typeface="Verdana" panose="020B0604030504040204" pitchFamily="34" charset="0"/>
              </a:rPr>
              <a:t>clique em </a:t>
            </a:r>
          </a:p>
          <a:p>
            <a:pPr>
              <a:spcBef>
                <a:spcPct val="0"/>
              </a:spcBef>
              <a:buFontTx/>
              <a:buNone/>
            </a:pPr>
            <a:r>
              <a:rPr lang="pt-BR" altLang="pt-BR" sz="1000" b="1" dirty="0">
                <a:latin typeface="Verdana" panose="020B0604030504040204" pitchFamily="34" charset="0"/>
              </a:rPr>
              <a:t>AVANÇAR</a:t>
            </a:r>
            <a:endParaRPr lang="pt-BR" altLang="pt-BR" sz="1000" dirty="0">
              <a:latin typeface="Verdana" panose="020B0604030504040204" pitchFamily="34" charset="0"/>
            </a:endParaRPr>
          </a:p>
        </p:txBody>
      </p:sp>
      <p:cxnSp>
        <p:nvCxnSpPr>
          <p:cNvPr id="10" name="Conector de seta reta 12"/>
          <p:cNvCxnSpPr/>
          <p:nvPr/>
        </p:nvCxnSpPr>
        <p:spPr>
          <a:xfrm>
            <a:off x="2636210" y="3164379"/>
            <a:ext cx="82708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Conector de seta reta 14"/>
          <p:cNvCxnSpPr/>
          <p:nvPr/>
        </p:nvCxnSpPr>
        <p:spPr>
          <a:xfrm flipV="1">
            <a:off x="1966010" y="3758778"/>
            <a:ext cx="2324374" cy="48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463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pic>
        <p:nvPicPr>
          <p:cNvPr id="2" name="Imagem 1"/>
          <p:cNvPicPr>
            <a:picLocks noChangeAspect="1"/>
          </p:cNvPicPr>
          <p:nvPr/>
        </p:nvPicPr>
        <p:blipFill>
          <a:blip r:embed="rId3"/>
          <a:stretch>
            <a:fillRect/>
          </a:stretch>
        </p:blipFill>
        <p:spPr>
          <a:xfrm>
            <a:off x="3439952" y="919580"/>
            <a:ext cx="7792537" cy="1066949"/>
          </a:xfrm>
          <a:prstGeom prst="rect">
            <a:avLst/>
          </a:prstGeom>
        </p:spPr>
      </p:pic>
      <p:pic>
        <p:nvPicPr>
          <p:cNvPr id="3" name="Imagem 2"/>
          <p:cNvPicPr>
            <a:picLocks noChangeAspect="1"/>
          </p:cNvPicPr>
          <p:nvPr/>
        </p:nvPicPr>
        <p:blipFill>
          <a:blip r:embed="rId4"/>
          <a:stretch>
            <a:fillRect/>
          </a:stretch>
        </p:blipFill>
        <p:spPr>
          <a:xfrm>
            <a:off x="3287300" y="2242108"/>
            <a:ext cx="7408463" cy="2534004"/>
          </a:xfrm>
          <a:prstGeom prst="rect">
            <a:avLst/>
          </a:prstGeom>
        </p:spPr>
      </p:pic>
      <p:sp>
        <p:nvSpPr>
          <p:cNvPr id="5" name="Retângulo 7"/>
          <p:cNvSpPr>
            <a:spLocks noChangeArrowheads="1"/>
          </p:cNvSpPr>
          <p:nvPr/>
        </p:nvSpPr>
        <p:spPr bwMode="auto">
          <a:xfrm>
            <a:off x="615342" y="3173734"/>
            <a:ext cx="2475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1 - Procure a OBRA/SERVIÇO referente ao serviço que está sendo executado.</a:t>
            </a:r>
          </a:p>
        </p:txBody>
      </p:sp>
      <p:cxnSp>
        <p:nvCxnSpPr>
          <p:cNvPr id="6" name="Conector de seta reta 14"/>
          <p:cNvCxnSpPr/>
          <p:nvPr/>
        </p:nvCxnSpPr>
        <p:spPr>
          <a:xfrm flipV="1">
            <a:off x="2665057" y="3232111"/>
            <a:ext cx="774895" cy="7613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tângulo 7"/>
          <p:cNvSpPr>
            <a:spLocks noChangeArrowheads="1"/>
          </p:cNvSpPr>
          <p:nvPr/>
        </p:nvSpPr>
        <p:spPr bwMode="auto">
          <a:xfrm>
            <a:off x="728204" y="4016553"/>
            <a:ext cx="22861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2 - Selecione a atividade técnica</a:t>
            </a:r>
          </a:p>
        </p:txBody>
      </p:sp>
      <p:cxnSp>
        <p:nvCxnSpPr>
          <p:cNvPr id="10" name="Conector de seta reta 14"/>
          <p:cNvCxnSpPr>
            <a:stCxn id="9" idx="3"/>
          </p:cNvCxnSpPr>
          <p:nvPr/>
        </p:nvCxnSpPr>
        <p:spPr>
          <a:xfrm flipV="1">
            <a:off x="3014342" y="3939998"/>
            <a:ext cx="425610" cy="199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Conector de seta reta 14"/>
          <p:cNvCxnSpPr/>
          <p:nvPr/>
        </p:nvCxnSpPr>
        <p:spPr>
          <a:xfrm flipH="1" flipV="1">
            <a:off x="7525407" y="3939997"/>
            <a:ext cx="10510" cy="9157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Retângulo 7"/>
          <p:cNvSpPr>
            <a:spLocks noChangeArrowheads="1"/>
          </p:cNvSpPr>
          <p:nvPr/>
        </p:nvSpPr>
        <p:spPr bwMode="auto">
          <a:xfrm>
            <a:off x="6556190" y="4908580"/>
            <a:ext cx="27664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3 - Selecione a unidade de medida. (Somente no Passo 6, irá especificar a quantidade)</a:t>
            </a:r>
          </a:p>
        </p:txBody>
      </p:sp>
      <p:sp>
        <p:nvSpPr>
          <p:cNvPr id="20" name="Retângulo 7"/>
          <p:cNvSpPr>
            <a:spLocks noChangeArrowheads="1"/>
          </p:cNvSpPr>
          <p:nvPr/>
        </p:nvSpPr>
        <p:spPr bwMode="auto">
          <a:xfrm>
            <a:off x="2912113" y="5284757"/>
            <a:ext cx="30367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4- Adicione a atividade e clique em avançar</a:t>
            </a:r>
          </a:p>
        </p:txBody>
      </p:sp>
      <p:pic>
        <p:nvPicPr>
          <p:cNvPr id="21" name="Imagem 20"/>
          <p:cNvPicPr>
            <a:picLocks noChangeAspect="1"/>
          </p:cNvPicPr>
          <p:nvPr/>
        </p:nvPicPr>
        <p:blipFill>
          <a:blip r:embed="rId5"/>
          <a:stretch>
            <a:fillRect/>
          </a:stretch>
        </p:blipFill>
        <p:spPr>
          <a:xfrm>
            <a:off x="3938750" y="5536824"/>
            <a:ext cx="3891457" cy="937177"/>
          </a:xfrm>
          <a:prstGeom prst="rect">
            <a:avLst/>
          </a:prstGeom>
        </p:spPr>
      </p:pic>
      <p:cxnSp>
        <p:nvCxnSpPr>
          <p:cNvPr id="22" name="Conector de seta reta 14"/>
          <p:cNvCxnSpPr/>
          <p:nvPr/>
        </p:nvCxnSpPr>
        <p:spPr>
          <a:xfrm flipV="1">
            <a:off x="4088524" y="4717930"/>
            <a:ext cx="0" cy="5609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Conector de seta reta 14"/>
          <p:cNvCxnSpPr/>
          <p:nvPr/>
        </p:nvCxnSpPr>
        <p:spPr>
          <a:xfrm flipH="1">
            <a:off x="5223642" y="5530978"/>
            <a:ext cx="231227" cy="6017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Retângulo 2"/>
          <p:cNvSpPr>
            <a:spLocks noChangeArrowheads="1"/>
          </p:cNvSpPr>
          <p:nvPr/>
        </p:nvSpPr>
        <p:spPr bwMode="auto">
          <a:xfrm>
            <a:off x="728204" y="731090"/>
            <a:ext cx="20885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dirty="0">
                <a:solidFill>
                  <a:srgbClr val="C00000"/>
                </a:solidFill>
                <a:latin typeface="Verdana" panose="020B0604030504040204" pitchFamily="34" charset="0"/>
              </a:rPr>
              <a:t>Passo 2 de 6</a:t>
            </a:r>
          </a:p>
          <a:p>
            <a:pPr algn="ctr">
              <a:spcBef>
                <a:spcPct val="0"/>
              </a:spcBef>
              <a:buFontTx/>
              <a:buNone/>
            </a:pPr>
            <a:endParaRPr lang="pt-BR" altLang="pt-BR" sz="1400" b="1" dirty="0">
              <a:solidFill>
                <a:srgbClr val="C00000"/>
              </a:solidFill>
              <a:latin typeface="Verdana" panose="020B0604030504040204" pitchFamily="34" charset="0"/>
            </a:endParaRPr>
          </a:p>
          <a:p>
            <a:pPr algn="ctr">
              <a:spcBef>
                <a:spcPct val="0"/>
              </a:spcBef>
              <a:buFontTx/>
              <a:buNone/>
            </a:pPr>
            <a:r>
              <a:rPr lang="pt-BR" altLang="pt-BR" sz="1400" b="1" dirty="0">
                <a:latin typeface="Verdana" panose="020B0604030504040204" pitchFamily="34" charset="0"/>
              </a:rPr>
              <a:t>Atividade Técnica</a:t>
            </a:r>
          </a:p>
        </p:txBody>
      </p:sp>
    </p:spTree>
    <p:extLst>
      <p:ext uri="{BB962C8B-B14F-4D97-AF65-F5344CB8AC3E}">
        <p14:creationId xmlns:p14="http://schemas.microsoft.com/office/powerpoint/2010/main" val="17839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pic>
        <p:nvPicPr>
          <p:cNvPr id="2" name="Imagem 1"/>
          <p:cNvPicPr>
            <a:picLocks noChangeAspect="1"/>
          </p:cNvPicPr>
          <p:nvPr/>
        </p:nvPicPr>
        <p:blipFill>
          <a:blip r:embed="rId3"/>
          <a:stretch>
            <a:fillRect/>
          </a:stretch>
        </p:blipFill>
        <p:spPr>
          <a:xfrm>
            <a:off x="1950392" y="605725"/>
            <a:ext cx="8459381" cy="1400370"/>
          </a:xfrm>
          <a:prstGeom prst="rect">
            <a:avLst/>
          </a:prstGeom>
        </p:spPr>
      </p:pic>
      <p:pic>
        <p:nvPicPr>
          <p:cNvPr id="3" name="Imagem 2"/>
          <p:cNvPicPr>
            <a:picLocks noChangeAspect="1"/>
          </p:cNvPicPr>
          <p:nvPr/>
        </p:nvPicPr>
        <p:blipFill rotWithShape="1">
          <a:blip r:embed="rId4"/>
          <a:srcRect t="14107" r="39592" b="45320"/>
          <a:stretch/>
        </p:blipFill>
        <p:spPr>
          <a:xfrm>
            <a:off x="2064784" y="2207172"/>
            <a:ext cx="1524998" cy="599090"/>
          </a:xfrm>
          <a:prstGeom prst="rect">
            <a:avLst/>
          </a:prstGeom>
        </p:spPr>
      </p:pic>
      <p:sp>
        <p:nvSpPr>
          <p:cNvPr id="5" name="Retângulo 7"/>
          <p:cNvSpPr>
            <a:spLocks noChangeArrowheads="1"/>
          </p:cNvSpPr>
          <p:nvPr/>
        </p:nvSpPr>
        <p:spPr bwMode="auto">
          <a:xfrm>
            <a:off x="615342" y="3173734"/>
            <a:ext cx="24753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1 – Clique em Novo Contratante.</a:t>
            </a:r>
          </a:p>
        </p:txBody>
      </p:sp>
      <p:cxnSp>
        <p:nvCxnSpPr>
          <p:cNvPr id="6" name="Conector de seta reta 14"/>
          <p:cNvCxnSpPr>
            <a:endCxn id="3" idx="2"/>
          </p:cNvCxnSpPr>
          <p:nvPr/>
        </p:nvCxnSpPr>
        <p:spPr>
          <a:xfrm flipV="1">
            <a:off x="2827283" y="2806262"/>
            <a:ext cx="0" cy="4258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2" name="Imagem 11"/>
          <p:cNvPicPr>
            <a:picLocks noChangeAspect="1"/>
          </p:cNvPicPr>
          <p:nvPr/>
        </p:nvPicPr>
        <p:blipFill>
          <a:blip r:embed="rId5"/>
          <a:stretch>
            <a:fillRect/>
          </a:stretch>
        </p:blipFill>
        <p:spPr>
          <a:xfrm>
            <a:off x="4004442" y="1902372"/>
            <a:ext cx="7327710" cy="4166518"/>
          </a:xfrm>
          <a:prstGeom prst="rect">
            <a:avLst/>
          </a:prstGeom>
        </p:spPr>
      </p:pic>
      <p:cxnSp>
        <p:nvCxnSpPr>
          <p:cNvPr id="14" name="Conector de seta reta 14"/>
          <p:cNvCxnSpPr>
            <a:stCxn id="3" idx="3"/>
          </p:cNvCxnSpPr>
          <p:nvPr/>
        </p:nvCxnSpPr>
        <p:spPr>
          <a:xfrm flipV="1">
            <a:off x="3589782" y="2497476"/>
            <a:ext cx="414660" cy="924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tângulo 7"/>
          <p:cNvSpPr>
            <a:spLocks noChangeArrowheads="1"/>
          </p:cNvSpPr>
          <p:nvPr/>
        </p:nvSpPr>
        <p:spPr bwMode="auto">
          <a:xfrm>
            <a:off x="615342" y="4153530"/>
            <a:ext cx="2475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dirty="0">
                <a:latin typeface="Verdana" panose="020B0604030504040204" pitchFamily="34" charset="0"/>
              </a:rPr>
              <a:t>2 - Cadastre as informações do contratante e referente aos serviços e clique em Salvar.</a:t>
            </a:r>
          </a:p>
        </p:txBody>
      </p:sp>
      <p:cxnSp>
        <p:nvCxnSpPr>
          <p:cNvPr id="18" name="Conector de seta reta 14"/>
          <p:cNvCxnSpPr/>
          <p:nvPr/>
        </p:nvCxnSpPr>
        <p:spPr>
          <a:xfrm>
            <a:off x="2676007" y="4521859"/>
            <a:ext cx="7413924" cy="11957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Retângulo 2"/>
          <p:cNvSpPr>
            <a:spLocks noChangeArrowheads="1"/>
          </p:cNvSpPr>
          <p:nvPr/>
        </p:nvSpPr>
        <p:spPr bwMode="auto">
          <a:xfrm>
            <a:off x="337584" y="285549"/>
            <a:ext cx="172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dirty="0">
                <a:solidFill>
                  <a:srgbClr val="C00000"/>
                </a:solidFill>
                <a:latin typeface="Verdana" panose="020B0604030504040204" pitchFamily="34" charset="0"/>
              </a:rPr>
              <a:t>Passo 3 de 6</a:t>
            </a:r>
          </a:p>
          <a:p>
            <a:pPr algn="ctr">
              <a:spcBef>
                <a:spcPct val="0"/>
              </a:spcBef>
              <a:buFontTx/>
              <a:buNone/>
            </a:pPr>
            <a:endParaRPr lang="pt-BR" altLang="pt-BR" sz="1400" b="1" dirty="0">
              <a:solidFill>
                <a:srgbClr val="C00000"/>
              </a:solidFill>
              <a:latin typeface="Verdana" panose="020B0604030504040204" pitchFamily="34" charset="0"/>
            </a:endParaRPr>
          </a:p>
          <a:p>
            <a:pPr algn="ctr">
              <a:spcBef>
                <a:spcPct val="0"/>
              </a:spcBef>
              <a:buFontTx/>
              <a:buNone/>
            </a:pPr>
            <a:r>
              <a:rPr lang="pt-BR" altLang="pt-BR" sz="1400" b="1" dirty="0">
                <a:latin typeface="Verdana" panose="020B0604030504040204" pitchFamily="34" charset="0"/>
              </a:rPr>
              <a:t>Contratantes</a:t>
            </a:r>
          </a:p>
        </p:txBody>
      </p:sp>
    </p:spTree>
    <p:extLst>
      <p:ext uri="{BB962C8B-B14F-4D97-AF65-F5344CB8AC3E}">
        <p14:creationId xmlns:p14="http://schemas.microsoft.com/office/powerpoint/2010/main" val="119768209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mbra Extre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1072</Words>
  <Application>Microsoft Office PowerPoint</Application>
  <PresentationFormat>Widescreen</PresentationFormat>
  <Paragraphs>120</Paragraphs>
  <Slides>15</Slides>
  <Notes>0</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Títulos de slides</vt:lpstr>
      </vt:variant>
      <vt:variant>
        <vt:i4>15</vt:i4>
      </vt:variant>
      <vt:variant>
        <vt:lpstr>Apresentações personalizadas</vt:lpstr>
      </vt:variant>
      <vt:variant>
        <vt:i4>1</vt:i4>
      </vt:variant>
    </vt:vector>
  </HeadingPairs>
  <TitlesOfParts>
    <vt:vector size="23" baseType="lpstr">
      <vt:lpstr>Arial</vt:lpstr>
      <vt:lpstr>Arial Black</vt:lpstr>
      <vt:lpstr>Arial Rounded MT Bold</vt:lpstr>
      <vt:lpstr>Calibri</vt:lpstr>
      <vt:lpstr>Tahoma</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personalizada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BRENDA GUIMARAES DE MORAES</dc:creator>
  <cp:lastModifiedBy>RENILDA ALCANTARA KOHLHASE</cp:lastModifiedBy>
  <cp:revision>175</cp:revision>
  <dcterms:created xsi:type="dcterms:W3CDTF">2017-04-03T17:36:34Z</dcterms:created>
  <dcterms:modified xsi:type="dcterms:W3CDTF">2024-06-25T14:04:30Z</dcterms:modified>
</cp:coreProperties>
</file>