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8" r:id="rId2"/>
    <p:sldId id="279" r:id="rId3"/>
    <p:sldId id="280" r:id="rId4"/>
    <p:sldId id="291" r:id="rId5"/>
    <p:sldId id="292" r:id="rId6"/>
    <p:sldId id="293" r:id="rId7"/>
    <p:sldId id="284" r:id="rId8"/>
    <p:sldId id="286" r:id="rId9"/>
    <p:sldId id="294" r:id="rId10"/>
    <p:sldId id="287" r:id="rId11"/>
    <p:sldId id="288" r:id="rId12"/>
    <p:sldId id="289" r:id="rId13"/>
    <p:sldId id="295" r:id="rId14"/>
  </p:sldIdLst>
  <p:sldSz cx="12192000" cy="6858000"/>
  <p:notesSz cx="6858000" cy="9144000"/>
  <p:custShowLst>
    <p:custShow name="Apresentação personalizada 1" id="0">
      <p:sldLst/>
    </p:custShow>
  </p:custShowLst>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51" autoAdjust="0"/>
    <p:restoredTop sz="95501" autoAdjust="0"/>
  </p:normalViewPr>
  <p:slideViewPr>
    <p:cSldViewPr snapToGrid="0">
      <p:cViewPr varScale="1">
        <p:scale>
          <a:sx n="113" d="100"/>
          <a:sy n="113" d="100"/>
        </p:scale>
        <p:origin x="594"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8585E7-EA89-484A-857B-5F88C4E57AB5}" type="datetimeFigureOut">
              <a:rPr lang="pt-BR" smtClean="0"/>
              <a:t>25/06/2024</a:t>
            </a:fld>
            <a:endParaRPr lang="pt-BR" dirty="0"/>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dirty="0"/>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dirty="0"/>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0B8429-CF89-4CAB-A8CF-2F3741430ADA}" type="slidenum">
              <a:rPr lang="pt-BR" smtClean="0"/>
              <a:t>‹nº›</a:t>
            </a:fld>
            <a:endParaRPr lang="pt-BR" dirty="0"/>
          </a:p>
        </p:txBody>
      </p:sp>
    </p:spTree>
    <p:extLst>
      <p:ext uri="{BB962C8B-B14F-4D97-AF65-F5344CB8AC3E}">
        <p14:creationId xmlns:p14="http://schemas.microsoft.com/office/powerpoint/2010/main" val="3837452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1512983" y="2247440"/>
            <a:ext cx="9144000" cy="869855"/>
          </a:xfrm>
        </p:spPr>
        <p:txBody>
          <a:bodyPr anchor="b">
            <a:normAutofit/>
          </a:bodyPr>
          <a:lstStyle>
            <a:lvl1pPr algn="ctr">
              <a:defRPr sz="5000" baseline="0"/>
            </a:lvl1pPr>
          </a:lstStyle>
          <a:p>
            <a:r>
              <a:rPr lang="pt-BR" dirty="0"/>
              <a:t>ESCREVA O SEU TÍTULO</a:t>
            </a:r>
          </a:p>
        </p:txBody>
      </p:sp>
      <p:sp>
        <p:nvSpPr>
          <p:cNvPr id="3" name="Subtítulo 2"/>
          <p:cNvSpPr>
            <a:spLocks noGrp="1"/>
          </p:cNvSpPr>
          <p:nvPr>
            <p:ph type="subTitle" idx="1"/>
          </p:nvPr>
        </p:nvSpPr>
        <p:spPr>
          <a:xfrm>
            <a:off x="1512983" y="3734240"/>
            <a:ext cx="9144000" cy="540304"/>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dirty="0"/>
              <a:t>Clique para editar o estilo do subtítulo mestre</a:t>
            </a:r>
          </a:p>
        </p:txBody>
      </p:sp>
    </p:spTree>
    <p:extLst>
      <p:ext uri="{BB962C8B-B14F-4D97-AF65-F5344CB8AC3E}">
        <p14:creationId xmlns:p14="http://schemas.microsoft.com/office/powerpoint/2010/main" val="2437512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dirty="0"/>
              <a:t>Clique para editar 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p:cNvSpPr>
            <a:spLocks noGrp="1"/>
          </p:cNvSpPr>
          <p:nvPr>
            <p:ph type="dt" sz="half" idx="10"/>
          </p:nvPr>
        </p:nvSpPr>
        <p:spPr>
          <a:xfrm>
            <a:off x="838200" y="6356350"/>
            <a:ext cx="2743200" cy="365125"/>
          </a:xfrm>
          <a:prstGeom prst="rect">
            <a:avLst/>
          </a:prstGeom>
        </p:spPr>
        <p:txBody>
          <a:bodyPr/>
          <a:lstStyle/>
          <a:p>
            <a:fld id="{4B2998AC-5DE3-41CE-A26D-AE3EF76F5A46}" type="datetimeFigureOut">
              <a:rPr lang="pt-BR" smtClean="0"/>
              <a:t>25/06/2024</a:t>
            </a:fld>
            <a:endParaRPr lang="pt-BR" dirty="0"/>
          </a:p>
        </p:txBody>
      </p:sp>
    </p:spTree>
    <p:extLst>
      <p:ext uri="{BB962C8B-B14F-4D97-AF65-F5344CB8AC3E}">
        <p14:creationId xmlns:p14="http://schemas.microsoft.com/office/powerpoint/2010/main" val="13731397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9" name="Imagem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32573" y="2171"/>
            <a:ext cx="1569154" cy="6858000"/>
          </a:xfrm>
          <a:prstGeom prst="rect">
            <a:avLst/>
          </a:prstGeom>
        </p:spPr>
      </p:pic>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dirty="0"/>
              <a:t>ESCREVA O SEU TÍTULO</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Tópico principal</a:t>
            </a:r>
          </a:p>
          <a:p>
            <a:pPr lvl="1"/>
            <a:r>
              <a:rPr lang="pt-BR" dirty="0" err="1"/>
              <a:t>Subtópico</a:t>
            </a:r>
            <a:endParaRPr lang="pt-BR" dirty="0"/>
          </a:p>
          <a:p>
            <a:pPr lvl="2"/>
            <a:r>
              <a:rPr lang="pt-BR" dirty="0"/>
              <a:t>Se houver </a:t>
            </a:r>
            <a:r>
              <a:rPr lang="pt-BR" dirty="0" err="1"/>
              <a:t>subtópico</a:t>
            </a:r>
            <a:r>
              <a:rPr lang="pt-BR" dirty="0"/>
              <a:t> do </a:t>
            </a:r>
            <a:r>
              <a:rPr lang="pt-BR" dirty="0" err="1"/>
              <a:t>subtópico</a:t>
            </a:r>
            <a:r>
              <a:rPr lang="pt-BR" dirty="0"/>
              <a:t>.</a:t>
            </a:r>
          </a:p>
        </p:txBody>
      </p:sp>
      <p:pic>
        <p:nvPicPr>
          <p:cNvPr id="7" name="Imagem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8200" y="6311900"/>
            <a:ext cx="2996588" cy="447455"/>
          </a:xfrm>
          <a:prstGeom prst="rect">
            <a:avLst/>
          </a:prstGeom>
        </p:spPr>
      </p:pic>
      <p:sp>
        <p:nvSpPr>
          <p:cNvPr id="20" name="Retângulo 19"/>
          <p:cNvSpPr/>
          <p:nvPr userDrawn="1"/>
        </p:nvSpPr>
        <p:spPr>
          <a:xfrm>
            <a:off x="-3" y="0"/>
            <a:ext cx="517795" cy="6858000"/>
          </a:xfrm>
          <a:prstGeom prst="rect">
            <a:avLst/>
          </a:prstGeom>
          <a:solidFill>
            <a:schemeClr val="accent5">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581739235"/>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lnSpc>
          <a:spcPct val="90000"/>
        </a:lnSpc>
        <a:spcBef>
          <a:spcPct val="0"/>
        </a:spcBef>
        <a:buNone/>
        <a:defRPr sz="4400" b="1" kern="120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Arial Rounded MT Bold" panose="020F070403050403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ecrea.crea-mt.org.br/"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677" y="2516276"/>
            <a:ext cx="3832631" cy="813576"/>
          </a:xfrm>
          <a:prstGeom prst="rect">
            <a:avLst/>
          </a:prstGeom>
        </p:spPr>
      </p:pic>
      <p:sp>
        <p:nvSpPr>
          <p:cNvPr id="7" name="Retângulo 6"/>
          <p:cNvSpPr/>
          <p:nvPr/>
        </p:nvSpPr>
        <p:spPr>
          <a:xfrm>
            <a:off x="4404459" y="5346402"/>
            <a:ext cx="2962671" cy="461665"/>
          </a:xfrm>
          <a:prstGeom prst="rect">
            <a:avLst/>
          </a:prstGeom>
        </p:spPr>
        <p:txBody>
          <a:bodyPr wrap="none">
            <a:spAutoFit/>
          </a:bodyPr>
          <a:lstStyle/>
          <a:p>
            <a:pPr algn="ctr">
              <a:defRPr/>
            </a:pPr>
            <a:r>
              <a:rPr lang="pt-BR" sz="2400" b="1" dirty="0">
                <a:latin typeface="Verdana" pitchFamily="34" charset="0"/>
                <a:ea typeface="Verdana" pitchFamily="34" charset="0"/>
                <a:cs typeface="Verdana" pitchFamily="34" charset="0"/>
              </a:rPr>
              <a:t>SISTEMA </a:t>
            </a:r>
            <a:r>
              <a:rPr lang="pt-BR" sz="2400" b="1" dirty="0" err="1">
                <a:latin typeface="Verdana" pitchFamily="34" charset="0"/>
                <a:ea typeface="Verdana" pitchFamily="34" charset="0"/>
                <a:cs typeface="Verdana" pitchFamily="34" charset="0"/>
              </a:rPr>
              <a:t>eCREA</a:t>
            </a:r>
            <a:endParaRPr lang="pt-BR" sz="2400" b="1" dirty="0">
              <a:latin typeface="Verdana" pitchFamily="34" charset="0"/>
              <a:ea typeface="Verdana" pitchFamily="34" charset="0"/>
              <a:cs typeface="Verdana" pitchFamily="34" charset="0"/>
            </a:endParaRPr>
          </a:p>
        </p:txBody>
      </p:sp>
      <p:sp>
        <p:nvSpPr>
          <p:cNvPr id="2" name="Retângulo 1"/>
          <p:cNvSpPr/>
          <p:nvPr/>
        </p:nvSpPr>
        <p:spPr>
          <a:xfrm>
            <a:off x="2984938" y="3799518"/>
            <a:ext cx="6096000" cy="954107"/>
          </a:xfrm>
          <a:prstGeom prst="rect">
            <a:avLst/>
          </a:prstGeom>
        </p:spPr>
        <p:txBody>
          <a:bodyPr>
            <a:spAutoFit/>
          </a:bodyPr>
          <a:lstStyle/>
          <a:p>
            <a:pPr algn="ctr">
              <a:defRPr/>
            </a:pPr>
            <a:r>
              <a:rPr lang="pt-BR" sz="2800" b="1" dirty="0">
                <a:solidFill>
                  <a:srgbClr val="1F497D">
                    <a:lumMod val="60000"/>
                    <a:lumOff val="40000"/>
                  </a:srgbClr>
                </a:solidFill>
                <a:latin typeface="Verdana" pitchFamily="34" charset="0"/>
                <a:ea typeface="Verdana" pitchFamily="34" charset="0"/>
                <a:cs typeface="Verdana" pitchFamily="34" charset="0"/>
              </a:rPr>
              <a:t>COMO PREENCHER  </a:t>
            </a:r>
          </a:p>
          <a:p>
            <a:pPr algn="ctr">
              <a:defRPr/>
            </a:pPr>
            <a:r>
              <a:rPr lang="pt-BR" sz="2800" b="1" dirty="0">
                <a:solidFill>
                  <a:srgbClr val="1F497D">
                    <a:lumMod val="60000"/>
                    <a:lumOff val="40000"/>
                  </a:srgbClr>
                </a:solidFill>
                <a:latin typeface="Verdana" pitchFamily="34" charset="0"/>
                <a:ea typeface="Verdana" pitchFamily="34" charset="0"/>
                <a:cs typeface="Verdana" pitchFamily="34" charset="0"/>
              </a:rPr>
              <a:t>ART DE CARGO E FUNÇÃO</a:t>
            </a:r>
          </a:p>
        </p:txBody>
      </p:sp>
    </p:spTree>
    <p:extLst>
      <p:ext uri="{BB962C8B-B14F-4D97-AF65-F5344CB8AC3E}">
        <p14:creationId xmlns:p14="http://schemas.microsoft.com/office/powerpoint/2010/main" val="162003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m 18"/>
          <p:cNvPicPr>
            <a:picLocks noChangeAspect="1"/>
          </p:cNvPicPr>
          <p:nvPr/>
        </p:nvPicPr>
        <p:blipFill>
          <a:blip r:embed="rId2"/>
          <a:stretch>
            <a:fillRect/>
          </a:stretch>
        </p:blipFill>
        <p:spPr>
          <a:xfrm>
            <a:off x="4064001" y="1893890"/>
            <a:ext cx="7027862" cy="2324101"/>
          </a:xfrm>
          <a:prstGeom prst="rect">
            <a:avLst/>
          </a:prstGeom>
        </p:spPr>
      </p:pic>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9807" y="6163920"/>
            <a:ext cx="2472906" cy="524939"/>
          </a:xfrm>
          <a:prstGeom prst="rect">
            <a:avLst/>
          </a:prstGeom>
        </p:spPr>
      </p:pic>
      <p:sp>
        <p:nvSpPr>
          <p:cNvPr id="3" name="Retângulo 2"/>
          <p:cNvSpPr/>
          <p:nvPr/>
        </p:nvSpPr>
        <p:spPr>
          <a:xfrm>
            <a:off x="4786313" y="400050"/>
            <a:ext cx="2071687" cy="5000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p>
        </p:txBody>
      </p:sp>
      <p:sp>
        <p:nvSpPr>
          <p:cNvPr id="5" name="Retângulo 3"/>
          <p:cNvSpPr>
            <a:spLocks noChangeArrowheads="1"/>
          </p:cNvSpPr>
          <p:nvPr/>
        </p:nvSpPr>
        <p:spPr bwMode="auto">
          <a:xfrm>
            <a:off x="1408113" y="755650"/>
            <a:ext cx="1757361"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1400" b="1" dirty="0">
                <a:solidFill>
                  <a:srgbClr val="C00000"/>
                </a:solidFill>
                <a:latin typeface="Verdana" panose="020B0604030504040204" pitchFamily="34" charset="0"/>
              </a:rPr>
              <a:t>Passo 4 de 5</a:t>
            </a:r>
          </a:p>
          <a:p>
            <a:pPr>
              <a:spcBef>
                <a:spcPct val="0"/>
              </a:spcBef>
              <a:buFontTx/>
              <a:buNone/>
            </a:pPr>
            <a:endParaRPr lang="pt-BR" altLang="pt-BR" sz="800" b="1" dirty="0">
              <a:latin typeface="Verdana" panose="020B0604030504040204" pitchFamily="34" charset="0"/>
            </a:endParaRPr>
          </a:p>
          <a:p>
            <a:pPr algn="just">
              <a:spcBef>
                <a:spcPct val="0"/>
              </a:spcBef>
              <a:buFontTx/>
              <a:buNone/>
            </a:pPr>
            <a:r>
              <a:rPr lang="pt-BR" altLang="pt-BR" sz="1200" b="1" dirty="0">
                <a:latin typeface="Verdana" panose="020B0604030504040204" pitchFamily="34" charset="0"/>
              </a:rPr>
              <a:t>Observação, Declaração Lei 9.307/96 e Decreto 5.296/04 </a:t>
            </a:r>
            <a:endParaRPr lang="pt-BR" altLang="pt-BR" sz="1200" dirty="0">
              <a:latin typeface="Verdana" panose="020B0604030504040204" pitchFamily="34" charset="0"/>
            </a:endParaRPr>
          </a:p>
        </p:txBody>
      </p:sp>
      <p:sp>
        <p:nvSpPr>
          <p:cNvPr id="6" name="Retângulo 4"/>
          <p:cNvSpPr>
            <a:spLocks noChangeArrowheads="1"/>
          </p:cNvSpPr>
          <p:nvPr/>
        </p:nvSpPr>
        <p:spPr bwMode="auto">
          <a:xfrm>
            <a:off x="1436687" y="2215356"/>
            <a:ext cx="17287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1000" dirty="0">
                <a:latin typeface="Verdana" panose="020B0604030504040204" pitchFamily="34" charset="0"/>
              </a:rPr>
              <a:t>Descrever a </a:t>
            </a:r>
            <a:r>
              <a:rPr lang="pt-BR" altLang="pt-BR" sz="1000" b="1" dirty="0">
                <a:latin typeface="Verdana" panose="020B0604030504040204" pitchFamily="34" charset="0"/>
              </a:rPr>
              <a:t>Observação complementar</a:t>
            </a:r>
            <a:r>
              <a:rPr lang="pt-BR" altLang="pt-BR" sz="1000" dirty="0">
                <a:latin typeface="Verdana" panose="020B0604030504040204" pitchFamily="34" charset="0"/>
              </a:rPr>
              <a:t> (se necessário);</a:t>
            </a:r>
          </a:p>
        </p:txBody>
      </p:sp>
      <p:sp>
        <p:nvSpPr>
          <p:cNvPr id="8" name="Retângulo 12"/>
          <p:cNvSpPr>
            <a:spLocks noChangeArrowheads="1"/>
          </p:cNvSpPr>
          <p:nvPr/>
        </p:nvSpPr>
        <p:spPr bwMode="auto">
          <a:xfrm>
            <a:off x="4461550" y="4589564"/>
            <a:ext cx="6645513"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pt-BR" altLang="pt-BR" sz="900" dirty="0">
                <a:latin typeface="Verdana" panose="020B0604030504040204" pitchFamily="34" charset="0"/>
              </a:rPr>
              <a:t>Informar se </a:t>
            </a:r>
            <a:r>
              <a:rPr lang="pt-BR" altLang="pt-BR" sz="900" b="1" dirty="0">
                <a:latin typeface="Verdana" panose="020B0604030504040204" pitchFamily="34" charset="0"/>
              </a:rPr>
              <a:t>SIM</a:t>
            </a:r>
            <a:r>
              <a:rPr lang="pt-BR" altLang="pt-BR" sz="900" dirty="0">
                <a:latin typeface="Verdana" panose="020B0604030504040204" pitchFamily="34" charset="0"/>
              </a:rPr>
              <a:t> (será impresso na ART) ou </a:t>
            </a:r>
            <a:r>
              <a:rPr lang="pt-BR" altLang="pt-BR" sz="900" b="1" dirty="0">
                <a:latin typeface="Verdana" panose="020B0604030504040204" pitchFamily="34" charset="0"/>
              </a:rPr>
              <a:t>NÃO</a:t>
            </a:r>
            <a:r>
              <a:rPr lang="pt-BR" altLang="pt-BR" sz="900" dirty="0">
                <a:latin typeface="Verdana" panose="020B0604030504040204" pitchFamily="34" charset="0"/>
              </a:rPr>
              <a:t> (não será impresso na ART) para o </a:t>
            </a:r>
            <a:r>
              <a:rPr lang="pt-BR" altLang="pt-BR" sz="900" b="1" dirty="0">
                <a:latin typeface="Verdana" panose="020B0604030504040204" pitchFamily="34" charset="0"/>
              </a:rPr>
              <a:t>Decreto 5.296/04</a:t>
            </a:r>
          </a:p>
          <a:p>
            <a:pPr algn="just">
              <a:spcBef>
                <a:spcPct val="0"/>
              </a:spcBef>
              <a:buFontTx/>
              <a:buNone/>
            </a:pPr>
            <a:endParaRPr lang="pt-BR" altLang="pt-BR" sz="900" dirty="0">
              <a:latin typeface="Verdana" panose="020B0604030504040204" pitchFamily="34" charset="0"/>
            </a:endParaRPr>
          </a:p>
          <a:p>
            <a:pPr algn="just">
              <a:spcBef>
                <a:spcPct val="0"/>
              </a:spcBef>
              <a:buFontTx/>
              <a:buNone/>
            </a:pPr>
            <a:r>
              <a:rPr lang="pt-BR" altLang="pt-BR" sz="900" dirty="0">
                <a:latin typeface="Verdana" panose="020B0604030504040204" pitchFamily="34" charset="0"/>
              </a:rPr>
              <a:t> * </a:t>
            </a:r>
            <a:r>
              <a:rPr lang="pt-BR" altLang="pt-BR" sz="900" b="1" dirty="0">
                <a:latin typeface="Verdana" panose="020B0604030504040204" pitchFamily="34" charset="0"/>
              </a:rPr>
              <a:t>DECRETO N.º 5.294/04 </a:t>
            </a:r>
            <a:r>
              <a:rPr lang="pt-BR" altLang="pt-BR" sz="900" dirty="0">
                <a:latin typeface="Verdana" panose="020B0604030504040204" pitchFamily="34" charset="0"/>
              </a:rPr>
              <a:t>- Declaro atendimento às regras de acessibilidade previstas nas normas técnicas da ABNT, na legislação específica e no Decreto nº 5.296, de 2 de dezembro de 2004</a:t>
            </a:r>
            <a:r>
              <a:rPr lang="pt-BR" altLang="pt-BR" sz="900" b="1" dirty="0">
                <a:latin typeface="Verdana" panose="020B0604030504040204" pitchFamily="34" charset="0"/>
              </a:rPr>
              <a:t>.</a:t>
            </a:r>
            <a:endParaRPr lang="pt-BR" altLang="pt-BR" sz="900" dirty="0">
              <a:latin typeface="Verdana" panose="020B0604030504040204" pitchFamily="34" charset="0"/>
            </a:endParaRPr>
          </a:p>
          <a:p>
            <a:pPr algn="just">
              <a:spcBef>
                <a:spcPct val="0"/>
              </a:spcBef>
              <a:buFontTx/>
              <a:buNone/>
            </a:pPr>
            <a:endParaRPr lang="pt-BR" altLang="pt-BR" sz="900" dirty="0">
              <a:latin typeface="Verdana" panose="020B0604030504040204" pitchFamily="34" charset="0"/>
            </a:endParaRPr>
          </a:p>
          <a:p>
            <a:pPr algn="just">
              <a:spcBef>
                <a:spcPct val="0"/>
              </a:spcBef>
              <a:buFontTx/>
              <a:buNone/>
            </a:pPr>
            <a:r>
              <a:rPr lang="pt-BR" altLang="pt-BR" sz="900" b="1" dirty="0">
                <a:latin typeface="Verdana" panose="020B0604030504040204" pitchFamily="34" charset="0"/>
              </a:rPr>
              <a:t>* </a:t>
            </a:r>
            <a:r>
              <a:rPr lang="pt-BR" altLang="pt-BR" sz="900" dirty="0">
                <a:latin typeface="Verdana" panose="020B0604030504040204" pitchFamily="34" charset="0"/>
              </a:rPr>
              <a:t>Se o profissional optar pelo </a:t>
            </a:r>
            <a:r>
              <a:rPr lang="pt-BR" altLang="pt-BR" sz="900" b="1" dirty="0">
                <a:latin typeface="Verdana" panose="020B0604030504040204" pitchFamily="34" charset="0"/>
              </a:rPr>
              <a:t>NÃO</a:t>
            </a:r>
            <a:r>
              <a:rPr lang="pt-BR" altLang="pt-BR" sz="900" dirty="0">
                <a:latin typeface="Verdana" panose="020B0604030504040204" pitchFamily="34" charset="0"/>
              </a:rPr>
              <a:t>, não estará infringindo o Decreto; apenas tais informações não serão impressas em sua ART.</a:t>
            </a:r>
          </a:p>
        </p:txBody>
      </p:sp>
      <p:sp>
        <p:nvSpPr>
          <p:cNvPr id="9" name="Retângulo 26"/>
          <p:cNvSpPr>
            <a:spLocks noChangeArrowheads="1"/>
          </p:cNvSpPr>
          <p:nvPr/>
        </p:nvSpPr>
        <p:spPr bwMode="auto">
          <a:xfrm>
            <a:off x="2038351" y="4843460"/>
            <a:ext cx="1417637" cy="553998"/>
          </a:xfrm>
          <a:prstGeom prst="rect">
            <a:avLst/>
          </a:prstGeom>
          <a:solidFill>
            <a:schemeClr val="tx2">
              <a:lumMod val="40000"/>
              <a:lumOff val="60000"/>
            </a:schemeClr>
          </a:solidFill>
          <a:ln>
            <a:noFill/>
          </a:ln>
        </p:spPr>
        <p:txBody>
          <a:bodyPr>
            <a:spAutoFit/>
          </a:bodyPr>
          <a:lstStyle/>
          <a:p>
            <a:pPr>
              <a:spcBef>
                <a:spcPct val="0"/>
              </a:spcBef>
            </a:pPr>
            <a:r>
              <a:rPr lang="pt-BR" altLang="pt-BR" sz="1000" dirty="0">
                <a:latin typeface="Verdana" panose="020B0604030504040204" pitchFamily="34" charset="0"/>
              </a:rPr>
              <a:t>Para prosseguir</a:t>
            </a:r>
          </a:p>
          <a:p>
            <a:pPr>
              <a:spcBef>
                <a:spcPct val="0"/>
              </a:spcBef>
            </a:pPr>
            <a:r>
              <a:rPr lang="pt-BR" altLang="pt-BR" sz="1000" dirty="0">
                <a:latin typeface="Verdana" panose="020B0604030504040204" pitchFamily="34" charset="0"/>
              </a:rPr>
              <a:t>Clique em </a:t>
            </a:r>
            <a:r>
              <a:rPr lang="pt-BR" altLang="pt-BR" sz="1000" b="1" dirty="0">
                <a:latin typeface="Verdana" panose="020B0604030504040204" pitchFamily="34" charset="0"/>
              </a:rPr>
              <a:t>Próximo</a:t>
            </a:r>
          </a:p>
        </p:txBody>
      </p:sp>
      <p:sp>
        <p:nvSpPr>
          <p:cNvPr id="10" name="Rectangle 18"/>
          <p:cNvSpPr>
            <a:spLocks noChangeArrowheads="1"/>
          </p:cNvSpPr>
          <p:nvPr/>
        </p:nvSpPr>
        <p:spPr bwMode="auto">
          <a:xfrm>
            <a:off x="1285875" y="-171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pt-BR" altLang="pt-BR" sz="1800">
              <a:latin typeface="Arial" panose="020B0604020202020204" pitchFamily="34" charset="0"/>
            </a:endParaRPr>
          </a:p>
        </p:txBody>
      </p:sp>
      <p:sp>
        <p:nvSpPr>
          <p:cNvPr id="12" name="Rectangle 20"/>
          <p:cNvSpPr>
            <a:spLocks noChangeArrowheads="1"/>
          </p:cNvSpPr>
          <p:nvPr/>
        </p:nvSpPr>
        <p:spPr bwMode="auto">
          <a:xfrm>
            <a:off x="1285875" y="-171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pt-BR" altLang="pt-BR" sz="1800">
              <a:latin typeface="Arial" panose="020B0604020202020204" pitchFamily="34" charset="0"/>
            </a:endParaRPr>
          </a:p>
        </p:txBody>
      </p:sp>
      <p:cxnSp>
        <p:nvCxnSpPr>
          <p:cNvPr id="14" name="Conector de seta reta 6"/>
          <p:cNvCxnSpPr/>
          <p:nvPr/>
        </p:nvCxnSpPr>
        <p:spPr>
          <a:xfrm flipV="1">
            <a:off x="2579688" y="2054225"/>
            <a:ext cx="1484313" cy="33972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6" name="Conector de seta reta 15"/>
          <p:cNvCxnSpPr/>
          <p:nvPr/>
        </p:nvCxnSpPr>
        <p:spPr>
          <a:xfrm flipV="1">
            <a:off x="3024585" y="4105275"/>
            <a:ext cx="1452165" cy="11191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 name="CaixaDeTexto 1"/>
          <p:cNvSpPr txBox="1"/>
          <p:nvPr/>
        </p:nvSpPr>
        <p:spPr>
          <a:xfrm>
            <a:off x="3909848" y="2480441"/>
            <a:ext cx="7420304" cy="630621"/>
          </a:xfrm>
          <a:prstGeom prst="rect">
            <a:avLst/>
          </a:prstGeom>
          <a:solidFill>
            <a:schemeClr val="bg1">
              <a:lumMod val="95000"/>
            </a:schemeClr>
          </a:solidFill>
        </p:spPr>
        <p:txBody>
          <a:bodyPr wrap="square" rtlCol="0">
            <a:spAutoFit/>
          </a:bodyPr>
          <a:lstStyle/>
          <a:p>
            <a:endParaRPr lang="pt-BR" dirty="0"/>
          </a:p>
        </p:txBody>
      </p:sp>
      <p:pic>
        <p:nvPicPr>
          <p:cNvPr id="7" name="Imagem 6"/>
          <p:cNvPicPr>
            <a:picLocks noChangeAspect="1"/>
          </p:cNvPicPr>
          <p:nvPr/>
        </p:nvPicPr>
        <p:blipFill>
          <a:blip r:embed="rId4"/>
          <a:stretch>
            <a:fillRect/>
          </a:stretch>
        </p:blipFill>
        <p:spPr>
          <a:xfrm>
            <a:off x="3909848" y="525054"/>
            <a:ext cx="7420304" cy="710781"/>
          </a:xfrm>
          <a:prstGeom prst="rect">
            <a:avLst/>
          </a:prstGeom>
        </p:spPr>
      </p:pic>
    </p:spTree>
    <p:extLst>
      <p:ext uri="{BB962C8B-B14F-4D97-AF65-F5344CB8AC3E}">
        <p14:creationId xmlns:p14="http://schemas.microsoft.com/office/powerpoint/2010/main" val="1305300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7457" y="6144870"/>
            <a:ext cx="2472906" cy="524939"/>
          </a:xfrm>
          <a:prstGeom prst="rect">
            <a:avLst/>
          </a:prstGeom>
        </p:spPr>
      </p:pic>
      <p:sp>
        <p:nvSpPr>
          <p:cNvPr id="5" name="Retângulo 2"/>
          <p:cNvSpPr>
            <a:spLocks noChangeArrowheads="1"/>
          </p:cNvSpPr>
          <p:nvPr/>
        </p:nvSpPr>
        <p:spPr bwMode="auto">
          <a:xfrm>
            <a:off x="917575" y="990600"/>
            <a:ext cx="1727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pt-BR" altLang="pt-BR" sz="1400" b="1" dirty="0">
                <a:solidFill>
                  <a:srgbClr val="C00000"/>
                </a:solidFill>
                <a:latin typeface="Verdana" panose="020B0604030504040204" pitchFamily="34" charset="0"/>
              </a:rPr>
              <a:t>Passo 5 de 5</a:t>
            </a:r>
          </a:p>
          <a:p>
            <a:pPr algn="ctr">
              <a:spcBef>
                <a:spcPct val="0"/>
              </a:spcBef>
              <a:buFontTx/>
              <a:buNone/>
            </a:pPr>
            <a:endParaRPr lang="pt-BR" altLang="pt-BR" sz="1400" b="1" dirty="0">
              <a:solidFill>
                <a:srgbClr val="C00000"/>
              </a:solidFill>
              <a:latin typeface="Verdana" panose="020B0604030504040204" pitchFamily="34" charset="0"/>
            </a:endParaRPr>
          </a:p>
          <a:p>
            <a:pPr algn="ctr">
              <a:spcBef>
                <a:spcPct val="0"/>
              </a:spcBef>
              <a:buFontTx/>
              <a:buNone/>
            </a:pPr>
            <a:r>
              <a:rPr lang="pt-BR" altLang="pt-BR" sz="1400" b="1" dirty="0">
                <a:latin typeface="Verdana" panose="020B0604030504040204" pitchFamily="34" charset="0"/>
              </a:rPr>
              <a:t>Confirmação de Emissão</a:t>
            </a:r>
          </a:p>
        </p:txBody>
      </p:sp>
      <p:sp>
        <p:nvSpPr>
          <p:cNvPr id="6" name="Retângulo 3"/>
          <p:cNvSpPr>
            <a:spLocks noChangeArrowheads="1"/>
          </p:cNvSpPr>
          <p:nvPr/>
        </p:nvSpPr>
        <p:spPr bwMode="auto">
          <a:xfrm>
            <a:off x="2481263" y="4660901"/>
            <a:ext cx="33369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pt-BR" altLang="pt-BR" sz="1000" b="1" dirty="0">
                <a:latin typeface="Verdana" panose="020B0604030504040204" pitchFamily="34" charset="0"/>
              </a:rPr>
              <a:t>Salvar Rascunho</a:t>
            </a:r>
            <a:r>
              <a:rPr lang="pt-BR" altLang="pt-BR" sz="1000" dirty="0">
                <a:latin typeface="Verdana" panose="020B0604030504040204" pitchFamily="34" charset="0"/>
              </a:rPr>
              <a:t> – Clicando aqui, você salvará sua ART e poderá editá-la posteriormente para realizar correções ou alterações que se fizerem necessárias.</a:t>
            </a:r>
          </a:p>
        </p:txBody>
      </p:sp>
      <p:sp>
        <p:nvSpPr>
          <p:cNvPr id="7" name="Retângulo 4"/>
          <p:cNvSpPr>
            <a:spLocks noChangeArrowheads="1"/>
          </p:cNvSpPr>
          <p:nvPr/>
        </p:nvSpPr>
        <p:spPr bwMode="auto">
          <a:xfrm>
            <a:off x="6800850" y="4656140"/>
            <a:ext cx="30241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pt-BR" altLang="pt-BR" sz="1000" b="1" dirty="0">
                <a:latin typeface="Verdana" panose="020B0604030504040204" pitchFamily="34" charset="0"/>
              </a:rPr>
              <a:t>Salvar e Concluir</a:t>
            </a:r>
            <a:r>
              <a:rPr lang="pt-BR" altLang="pt-BR" sz="1000" dirty="0">
                <a:latin typeface="Verdana" panose="020B0604030504040204" pitchFamily="34" charset="0"/>
              </a:rPr>
              <a:t> - A ART e o boleto referente à taxa da ART serão gerados impedindo qualquer tipo de alteração.</a:t>
            </a:r>
          </a:p>
        </p:txBody>
      </p:sp>
      <p:cxnSp>
        <p:nvCxnSpPr>
          <p:cNvPr id="8" name="Conector de seta reta 8"/>
          <p:cNvCxnSpPr/>
          <p:nvPr/>
        </p:nvCxnSpPr>
        <p:spPr>
          <a:xfrm flipV="1">
            <a:off x="4639469" y="3881500"/>
            <a:ext cx="551656" cy="77464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9" name="Conector de seta reta 10"/>
          <p:cNvCxnSpPr/>
          <p:nvPr/>
        </p:nvCxnSpPr>
        <p:spPr>
          <a:xfrm flipH="1" flipV="1">
            <a:off x="6867525" y="3875600"/>
            <a:ext cx="400051" cy="79234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12" name="Imagem 11"/>
          <p:cNvPicPr>
            <a:picLocks noChangeAspect="1"/>
          </p:cNvPicPr>
          <p:nvPr/>
        </p:nvPicPr>
        <p:blipFill>
          <a:blip r:embed="rId3"/>
          <a:stretch>
            <a:fillRect/>
          </a:stretch>
        </p:blipFill>
        <p:spPr>
          <a:xfrm>
            <a:off x="2728301" y="1056425"/>
            <a:ext cx="8754697" cy="1133633"/>
          </a:xfrm>
          <a:prstGeom prst="rect">
            <a:avLst/>
          </a:prstGeom>
        </p:spPr>
      </p:pic>
      <p:pic>
        <p:nvPicPr>
          <p:cNvPr id="13" name="Imagem 12"/>
          <p:cNvPicPr>
            <a:picLocks noChangeAspect="1"/>
          </p:cNvPicPr>
          <p:nvPr/>
        </p:nvPicPr>
        <p:blipFill>
          <a:blip r:embed="rId4"/>
          <a:stretch>
            <a:fillRect/>
          </a:stretch>
        </p:blipFill>
        <p:spPr>
          <a:xfrm>
            <a:off x="3924301" y="2976499"/>
            <a:ext cx="4038860" cy="905001"/>
          </a:xfrm>
          <a:prstGeom prst="rect">
            <a:avLst/>
          </a:prstGeom>
        </p:spPr>
      </p:pic>
    </p:spTree>
    <p:extLst>
      <p:ext uri="{BB962C8B-B14F-4D97-AF65-F5344CB8AC3E}">
        <p14:creationId xmlns:p14="http://schemas.microsoft.com/office/powerpoint/2010/main" val="2746882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9807" y="6163920"/>
            <a:ext cx="2472906" cy="524939"/>
          </a:xfrm>
          <a:prstGeom prst="rect">
            <a:avLst/>
          </a:prstGeom>
        </p:spPr>
      </p:pic>
      <p:pic>
        <p:nvPicPr>
          <p:cNvPr id="2" name="Imagem 1"/>
          <p:cNvPicPr>
            <a:picLocks noChangeAspect="1"/>
          </p:cNvPicPr>
          <p:nvPr/>
        </p:nvPicPr>
        <p:blipFill>
          <a:blip r:embed="rId3"/>
          <a:stretch>
            <a:fillRect/>
          </a:stretch>
        </p:blipFill>
        <p:spPr>
          <a:xfrm>
            <a:off x="4259742" y="1331994"/>
            <a:ext cx="4801270" cy="2353003"/>
          </a:xfrm>
          <a:prstGeom prst="rect">
            <a:avLst/>
          </a:prstGeom>
        </p:spPr>
      </p:pic>
      <p:sp>
        <p:nvSpPr>
          <p:cNvPr id="5" name="Retângulo 3"/>
          <p:cNvSpPr>
            <a:spLocks noChangeArrowheads="1"/>
          </p:cNvSpPr>
          <p:nvPr/>
        </p:nvSpPr>
        <p:spPr bwMode="auto">
          <a:xfrm>
            <a:off x="6687699" y="3837604"/>
            <a:ext cx="23733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pt-BR" altLang="pt-BR" sz="1000" b="1" dirty="0">
                <a:latin typeface="Verdana" panose="020B0604030504040204" pitchFamily="34" charset="0"/>
              </a:rPr>
              <a:t>Clique para imprimir o boleto</a:t>
            </a:r>
          </a:p>
        </p:txBody>
      </p:sp>
      <p:sp>
        <p:nvSpPr>
          <p:cNvPr id="6" name="Retângulo 4"/>
          <p:cNvSpPr>
            <a:spLocks noChangeArrowheads="1"/>
          </p:cNvSpPr>
          <p:nvPr/>
        </p:nvSpPr>
        <p:spPr bwMode="auto">
          <a:xfrm>
            <a:off x="996512" y="466068"/>
            <a:ext cx="187166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1400" b="1">
                <a:solidFill>
                  <a:srgbClr val="C00000"/>
                </a:solidFill>
                <a:latin typeface="Verdana" panose="020B0604030504040204" pitchFamily="34" charset="0"/>
              </a:rPr>
              <a:t>Último passo</a:t>
            </a:r>
          </a:p>
          <a:p>
            <a:pPr>
              <a:spcBef>
                <a:spcPct val="0"/>
              </a:spcBef>
              <a:buFontTx/>
              <a:buNone/>
            </a:pPr>
            <a:endParaRPr lang="pt-BR" altLang="pt-BR" sz="1400" b="1">
              <a:solidFill>
                <a:srgbClr val="C00000"/>
              </a:solidFill>
              <a:latin typeface="Verdana" panose="020B0604030504040204" pitchFamily="34" charset="0"/>
            </a:endParaRPr>
          </a:p>
          <a:p>
            <a:pPr algn="ctr">
              <a:spcBef>
                <a:spcPct val="0"/>
              </a:spcBef>
              <a:buFontTx/>
              <a:buNone/>
            </a:pPr>
            <a:r>
              <a:rPr lang="pt-BR" altLang="pt-BR" sz="1200">
                <a:latin typeface="Verdana" panose="020B0604030504040204" pitchFamily="34" charset="0"/>
              </a:rPr>
              <a:t>CLICAR EM</a:t>
            </a:r>
            <a:r>
              <a:rPr lang="pt-BR" altLang="pt-BR" sz="1200" b="1">
                <a:latin typeface="Verdana" panose="020B0604030504040204" pitchFamily="34" charset="0"/>
              </a:rPr>
              <a:t> SALVAR E CONCLUIR</a:t>
            </a:r>
            <a:endParaRPr lang="pt-BR" altLang="pt-BR" sz="1200">
              <a:latin typeface="Verdana" panose="020B0604030504040204" pitchFamily="34" charset="0"/>
            </a:endParaRPr>
          </a:p>
        </p:txBody>
      </p:sp>
      <p:sp>
        <p:nvSpPr>
          <p:cNvPr id="7" name="Retângulo 6"/>
          <p:cNvSpPr>
            <a:spLocks noChangeArrowheads="1"/>
          </p:cNvSpPr>
          <p:nvPr/>
        </p:nvSpPr>
        <p:spPr bwMode="auto">
          <a:xfrm>
            <a:off x="1827732" y="3803630"/>
            <a:ext cx="2312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pt-BR" altLang="pt-BR" sz="1000" b="1" dirty="0">
                <a:latin typeface="Verdana" panose="020B0604030504040204" pitchFamily="34" charset="0"/>
              </a:rPr>
              <a:t>Clique para imprimir a ART</a:t>
            </a:r>
          </a:p>
          <a:p>
            <a:pPr>
              <a:spcBef>
                <a:spcPct val="0"/>
              </a:spcBef>
              <a:buFontTx/>
              <a:buNone/>
            </a:pPr>
            <a:endParaRPr lang="pt-BR" altLang="pt-BR" sz="1000" dirty="0">
              <a:latin typeface="Arial" panose="020B0604020202020204" pitchFamily="34" charset="0"/>
            </a:endParaRPr>
          </a:p>
        </p:txBody>
      </p:sp>
      <p:sp>
        <p:nvSpPr>
          <p:cNvPr id="8" name="CaixaDeTexto 8"/>
          <p:cNvSpPr txBox="1">
            <a:spLocks noChangeArrowheads="1"/>
          </p:cNvSpPr>
          <p:nvPr/>
        </p:nvSpPr>
        <p:spPr bwMode="auto">
          <a:xfrm>
            <a:off x="2220475" y="4569756"/>
            <a:ext cx="684053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pt-BR" altLang="pt-BR" sz="1200" b="1" dirty="0">
                <a:solidFill>
                  <a:srgbClr val="FF0000"/>
                </a:solidFill>
                <a:latin typeface="Verdana" panose="020B0604030504040204" pitchFamily="34" charset="0"/>
              </a:rPr>
              <a:t>INFORMAÇÕES IMPORTANTES</a:t>
            </a:r>
          </a:p>
          <a:p>
            <a:pPr algn="ctr">
              <a:spcBef>
                <a:spcPct val="0"/>
              </a:spcBef>
              <a:buFontTx/>
              <a:buNone/>
            </a:pPr>
            <a:endParaRPr lang="pt-BR" altLang="pt-BR" sz="1000" b="1" dirty="0">
              <a:latin typeface="Arial" panose="020B0604020202020204" pitchFamily="34" charset="0"/>
            </a:endParaRPr>
          </a:p>
          <a:p>
            <a:pPr algn="just">
              <a:spcBef>
                <a:spcPct val="0"/>
              </a:spcBef>
              <a:buFontTx/>
              <a:buNone/>
            </a:pPr>
            <a:r>
              <a:rPr lang="pt-BR" altLang="pt-BR" sz="1100" dirty="0">
                <a:latin typeface="Verdana" panose="020B0604030504040204" pitchFamily="34" charset="0"/>
              </a:rPr>
              <a:t>*Caso a ART não seja paga em 10 dias, um novo documento (ART) deverá ser preenchido.</a:t>
            </a:r>
            <a:br>
              <a:rPr lang="pt-BR" altLang="pt-BR" sz="1100" dirty="0">
                <a:latin typeface="Verdana" panose="020B0604030504040204" pitchFamily="34" charset="0"/>
              </a:rPr>
            </a:br>
            <a:br>
              <a:rPr lang="pt-BR" altLang="pt-BR" sz="1100" dirty="0">
                <a:latin typeface="Verdana" panose="020B0604030504040204" pitchFamily="34" charset="0"/>
              </a:rPr>
            </a:br>
            <a:r>
              <a:rPr lang="pt-BR" altLang="pt-BR" sz="1100" dirty="0">
                <a:latin typeface="Verdana" panose="020B0604030504040204" pitchFamily="34" charset="0"/>
              </a:rPr>
              <a:t>*A ART tem validade de 10 (dez) dias com o comprovante de pagamento anexado. Após este prazo, o profissional poderá imprimir a via definitiva da ART.</a:t>
            </a:r>
          </a:p>
        </p:txBody>
      </p:sp>
      <p:cxnSp>
        <p:nvCxnSpPr>
          <p:cNvPr id="9" name="Conector de seta reta 10"/>
          <p:cNvCxnSpPr/>
          <p:nvPr/>
        </p:nvCxnSpPr>
        <p:spPr>
          <a:xfrm flipV="1">
            <a:off x="3111062" y="2047348"/>
            <a:ext cx="1240220" cy="175628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 name="Conector de seta reta 12"/>
          <p:cNvCxnSpPr/>
          <p:nvPr/>
        </p:nvCxnSpPr>
        <p:spPr>
          <a:xfrm flipH="1" flipV="1">
            <a:off x="6243145" y="2007476"/>
            <a:ext cx="1061545" cy="183012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1" name="Rectangle 14"/>
          <p:cNvSpPr>
            <a:spLocks noChangeArrowheads="1"/>
          </p:cNvSpPr>
          <p:nvPr/>
        </p:nvSpPr>
        <p:spPr bwMode="auto">
          <a:xfrm>
            <a:off x="672662" y="-51500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pt-BR" altLang="pt-BR" sz="1800">
              <a:latin typeface="Arial" panose="020B0604020202020204" pitchFamily="34" charset="0"/>
            </a:endParaRPr>
          </a:p>
        </p:txBody>
      </p:sp>
    </p:spTree>
    <p:extLst>
      <p:ext uri="{BB962C8B-B14F-4D97-AF65-F5344CB8AC3E}">
        <p14:creationId xmlns:p14="http://schemas.microsoft.com/office/powerpoint/2010/main" val="393078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2584" y="2901830"/>
            <a:ext cx="4966832" cy="1054340"/>
          </a:xfrm>
          <a:prstGeom prst="rect">
            <a:avLst/>
          </a:prstGeom>
        </p:spPr>
      </p:pic>
      <p:sp>
        <p:nvSpPr>
          <p:cNvPr id="4" name="Retângulo 3"/>
          <p:cNvSpPr/>
          <p:nvPr/>
        </p:nvSpPr>
        <p:spPr>
          <a:xfrm>
            <a:off x="2929917" y="4663229"/>
            <a:ext cx="6332182" cy="1384995"/>
          </a:xfrm>
          <a:prstGeom prst="rect">
            <a:avLst/>
          </a:prstGeom>
        </p:spPr>
        <p:txBody>
          <a:bodyPr wrap="none">
            <a:spAutoFit/>
          </a:bodyPr>
          <a:lstStyle/>
          <a:p>
            <a:pPr algn="ctr">
              <a:defRPr/>
            </a:pPr>
            <a:r>
              <a:rPr lang="pt-BR" sz="2000" b="1" dirty="0">
                <a:latin typeface="Verdana" pitchFamily="34" charset="0"/>
                <a:ea typeface="Verdana" pitchFamily="34" charset="0"/>
                <a:cs typeface="Verdana" pitchFamily="34" charset="0"/>
              </a:rPr>
              <a:t>(65) 3315-3002 – 3315-3024 - 3315-3042</a:t>
            </a:r>
          </a:p>
          <a:p>
            <a:pPr algn="ctr">
              <a:defRPr/>
            </a:pPr>
            <a:r>
              <a:rPr lang="pt-BR" sz="2000" b="1" dirty="0">
                <a:latin typeface="Verdana" pitchFamily="34" charset="0"/>
                <a:ea typeface="Verdana" pitchFamily="34" charset="0"/>
                <a:cs typeface="Verdana" pitchFamily="34" charset="0"/>
              </a:rPr>
              <a:t>Visite nosso Atendimento Online</a:t>
            </a:r>
          </a:p>
          <a:p>
            <a:pPr algn="ctr">
              <a:defRPr/>
            </a:pPr>
            <a:r>
              <a:rPr lang="pt-BR" sz="2000" b="1" dirty="0">
                <a:latin typeface="Verdana" pitchFamily="34" charset="0"/>
                <a:ea typeface="Verdana" pitchFamily="34" charset="0"/>
                <a:cs typeface="Verdana" pitchFamily="34" charset="0"/>
              </a:rPr>
              <a:t>www.crea-mt.org.br  </a:t>
            </a:r>
          </a:p>
          <a:p>
            <a:pPr algn="ctr">
              <a:defRPr/>
            </a:pPr>
            <a:endParaRPr lang="pt-BR" sz="2400" b="1"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650930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9807" y="6163920"/>
            <a:ext cx="2472906" cy="524939"/>
          </a:xfrm>
          <a:prstGeom prst="rect">
            <a:avLst/>
          </a:prstGeom>
        </p:spPr>
      </p:pic>
      <p:sp>
        <p:nvSpPr>
          <p:cNvPr id="6" name="Retângulo 5"/>
          <p:cNvSpPr/>
          <p:nvPr/>
        </p:nvSpPr>
        <p:spPr>
          <a:xfrm>
            <a:off x="704851" y="1336620"/>
            <a:ext cx="9153853" cy="2523768"/>
          </a:xfrm>
          <a:prstGeom prst="rect">
            <a:avLst/>
          </a:prstGeom>
        </p:spPr>
        <p:txBody>
          <a:bodyPr wrap="square">
            <a:spAutoFit/>
          </a:bodyPr>
          <a:lstStyle/>
          <a:p>
            <a:pPr>
              <a:defRPr/>
            </a:pPr>
            <a:r>
              <a:rPr lang="pt-BR" sz="3200" b="1" dirty="0">
                <a:solidFill>
                  <a:srgbClr val="1F497D">
                    <a:lumMod val="60000"/>
                    <a:lumOff val="40000"/>
                  </a:srgbClr>
                </a:solidFill>
                <a:latin typeface="Verdana" pitchFamily="34" charset="0"/>
                <a:ea typeface="Verdana" pitchFamily="34" charset="0"/>
                <a:cs typeface="Verdana" pitchFamily="34" charset="0"/>
              </a:rPr>
              <a:t>OBJETIVO:</a:t>
            </a:r>
          </a:p>
          <a:p>
            <a:pPr algn="ctr">
              <a:defRPr/>
            </a:pPr>
            <a:endParaRPr lang="pt-BR" sz="3600" b="1" dirty="0">
              <a:solidFill>
                <a:schemeClr val="tx2">
                  <a:lumMod val="60000"/>
                  <a:lumOff val="40000"/>
                </a:schemeClr>
              </a:solidFill>
              <a:latin typeface="Arial Black" pitchFamily="34" charset="0"/>
              <a:cs typeface="Arial" charset="0"/>
            </a:endParaRPr>
          </a:p>
          <a:p>
            <a:pPr algn="ctr">
              <a:defRPr/>
            </a:pPr>
            <a:endParaRPr lang="pt-BR" dirty="0">
              <a:solidFill>
                <a:schemeClr val="tx2">
                  <a:lumMod val="60000"/>
                  <a:lumOff val="40000"/>
                </a:schemeClr>
              </a:solidFill>
              <a:latin typeface="Arial Black" pitchFamily="34" charset="0"/>
              <a:cs typeface="Arial" charset="0"/>
            </a:endParaRPr>
          </a:p>
          <a:p>
            <a:pPr algn="ctr">
              <a:defRPr/>
            </a:pPr>
            <a:endParaRPr lang="pt-BR" dirty="0">
              <a:solidFill>
                <a:schemeClr val="tx2">
                  <a:lumMod val="60000"/>
                  <a:lumOff val="40000"/>
                </a:schemeClr>
              </a:solidFill>
              <a:latin typeface="Arial Black" pitchFamily="34" charset="0"/>
              <a:cs typeface="Arial" charset="0"/>
            </a:endParaRPr>
          </a:p>
          <a:p>
            <a:pPr algn="ctr">
              <a:defRPr/>
            </a:pPr>
            <a:r>
              <a:rPr lang="pt-BR" dirty="0">
                <a:latin typeface="Verdana" pitchFamily="34" charset="0"/>
                <a:ea typeface="Verdana" pitchFamily="34" charset="0"/>
                <a:cs typeface="Verdana" pitchFamily="34" charset="0"/>
              </a:rPr>
              <a:t>Apresentar procedimentos para o preenchimento de  Anotação de Responsabilidade Técnica - ART de Cargo e Função on-line pelo Portal </a:t>
            </a:r>
            <a:r>
              <a:rPr lang="pt-BR" dirty="0" err="1">
                <a:latin typeface="Verdana" pitchFamily="34" charset="0"/>
                <a:ea typeface="Verdana" pitchFamily="34" charset="0"/>
                <a:cs typeface="Verdana" pitchFamily="34" charset="0"/>
              </a:rPr>
              <a:t>eCREA</a:t>
            </a:r>
            <a:r>
              <a:rPr lang="pt-BR" dirty="0">
                <a:latin typeface="Verdana" pitchFamily="34" charset="0"/>
                <a:ea typeface="Verdana" pitchFamily="34" charset="0"/>
                <a:cs typeface="Verdana" pitchFamily="34" charset="0"/>
              </a:rPr>
              <a:t>.</a:t>
            </a:r>
          </a:p>
          <a:p>
            <a:pPr algn="just">
              <a:defRPr/>
            </a:pPr>
            <a:endParaRPr lang="pt-BR" dirty="0">
              <a:latin typeface="Arial Black" pitchFamily="34" charset="0"/>
              <a:cs typeface="Arial" charset="0"/>
            </a:endParaRPr>
          </a:p>
        </p:txBody>
      </p:sp>
    </p:spTree>
    <p:extLst>
      <p:ext uri="{BB962C8B-B14F-4D97-AF65-F5344CB8AC3E}">
        <p14:creationId xmlns:p14="http://schemas.microsoft.com/office/powerpoint/2010/main" val="901308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9807" y="6163920"/>
            <a:ext cx="2472906" cy="524939"/>
          </a:xfrm>
          <a:prstGeom prst="rect">
            <a:avLst/>
          </a:prstGeom>
        </p:spPr>
      </p:pic>
      <p:sp>
        <p:nvSpPr>
          <p:cNvPr id="3" name="Retângulo 2"/>
          <p:cNvSpPr/>
          <p:nvPr/>
        </p:nvSpPr>
        <p:spPr>
          <a:xfrm>
            <a:off x="2386889" y="1304925"/>
            <a:ext cx="7704137" cy="3908425"/>
          </a:xfrm>
          <a:prstGeom prst="rect">
            <a:avLst/>
          </a:prstGeom>
        </p:spPr>
        <p:txBody>
          <a:bodyPr>
            <a:spAutoFit/>
          </a:bodyPr>
          <a:lstStyle/>
          <a:p>
            <a:pPr>
              <a:defRPr/>
            </a:pPr>
            <a:r>
              <a:rPr lang="pt-BR" sz="3200" b="1" dirty="0">
                <a:solidFill>
                  <a:srgbClr val="1F497D">
                    <a:lumMod val="60000"/>
                    <a:lumOff val="40000"/>
                  </a:srgbClr>
                </a:solidFill>
                <a:latin typeface="Verdana" pitchFamily="34" charset="0"/>
                <a:ea typeface="Verdana" pitchFamily="34" charset="0"/>
                <a:cs typeface="Verdana" pitchFamily="34" charset="0"/>
              </a:rPr>
              <a:t>INTRODUÇÃO:</a:t>
            </a:r>
          </a:p>
          <a:p>
            <a:pPr>
              <a:defRPr/>
            </a:pPr>
            <a:endParaRPr lang="pt-BR" dirty="0">
              <a:latin typeface="Arial" charset="0"/>
              <a:cs typeface="Arial" charset="0"/>
            </a:endParaRPr>
          </a:p>
          <a:p>
            <a:pPr algn="just">
              <a:defRPr/>
            </a:pPr>
            <a:r>
              <a:rPr lang="pt-BR" dirty="0">
                <a:latin typeface="Verdana" pitchFamily="34" charset="0"/>
                <a:ea typeface="Verdana" pitchFamily="34" charset="0"/>
                <a:cs typeface="Verdana" pitchFamily="34" charset="0"/>
              </a:rPr>
              <a:t>A ART é o instrumento que define, para os efeitos legais, os responsáveis técnicos pela execução de obras ou prestação de serviços relativos às profissões abrangidas pelo sistema Confea/Crea, conforme Artigo 2º da Resolução 1.137 de 2023 do Confea.</a:t>
            </a:r>
          </a:p>
          <a:p>
            <a:pPr algn="just">
              <a:defRPr/>
            </a:pPr>
            <a:endParaRPr lang="pt-BR" dirty="0">
              <a:latin typeface="Verdana" pitchFamily="34" charset="0"/>
              <a:ea typeface="Verdana" pitchFamily="34" charset="0"/>
              <a:cs typeface="Verdana" pitchFamily="34" charset="0"/>
            </a:endParaRPr>
          </a:p>
          <a:p>
            <a:pPr algn="just">
              <a:defRPr/>
            </a:pPr>
            <a:r>
              <a:rPr lang="pt-BR" dirty="0">
                <a:latin typeface="Verdana" pitchFamily="34" charset="0"/>
                <a:ea typeface="Verdana" pitchFamily="34" charset="0"/>
                <a:cs typeface="Verdana" pitchFamily="34" charset="0"/>
              </a:rPr>
              <a:t>Todo contrato escrito ou verbal para execução de obras ou prestação de serviços relativos às profissões abrangidas pelo sistema Confea/Crea fica sujeito ao registro da ART no Crea em cuja circunscrição for exercida a respectiva a atividade, conforme Artigo 3º da Resolução 1.137 de 2023 do CONFEA.</a:t>
            </a:r>
          </a:p>
        </p:txBody>
      </p:sp>
    </p:spTree>
    <p:extLst>
      <p:ext uri="{BB962C8B-B14F-4D97-AF65-F5344CB8AC3E}">
        <p14:creationId xmlns:p14="http://schemas.microsoft.com/office/powerpoint/2010/main" val="1362833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863655" y="497928"/>
            <a:ext cx="3209925"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endParaRPr lang="pt-BR" altLang="pt-BR" sz="1400" dirty="0">
              <a:latin typeface="Arial Black" panose="020B0A04020102020204" pitchFamily="34" charset="0"/>
            </a:endParaRPr>
          </a:p>
          <a:p>
            <a:pPr algn="just">
              <a:spcBef>
                <a:spcPct val="0"/>
              </a:spcBef>
              <a:buFontTx/>
              <a:buNone/>
            </a:pPr>
            <a:endParaRPr lang="pt-BR" altLang="pt-BR" sz="1300" dirty="0">
              <a:latin typeface="Arial Black" panose="020B0A04020102020204" pitchFamily="34" charset="0"/>
            </a:endParaRPr>
          </a:p>
          <a:p>
            <a:pPr algn="ctr">
              <a:spcBef>
                <a:spcPct val="0"/>
              </a:spcBef>
              <a:buFontTx/>
              <a:buNone/>
            </a:pPr>
            <a:endParaRPr lang="pt-BR" altLang="pt-BR" sz="1300" dirty="0">
              <a:latin typeface="Verdana" panose="020B0604030504040204" pitchFamily="34" charset="0"/>
            </a:endParaRPr>
          </a:p>
          <a:p>
            <a:pPr algn="ctr">
              <a:spcBef>
                <a:spcPct val="0"/>
              </a:spcBef>
              <a:buFontTx/>
              <a:buNone/>
            </a:pPr>
            <a:r>
              <a:rPr lang="pt-BR" altLang="pt-BR" sz="1300" dirty="0">
                <a:latin typeface="Verdana" panose="020B0604030504040204" pitchFamily="34" charset="0"/>
              </a:rPr>
              <a:t>Acesse  através do endereço</a:t>
            </a:r>
          </a:p>
          <a:p>
            <a:pPr algn="ctr">
              <a:spcBef>
                <a:spcPct val="0"/>
              </a:spcBef>
              <a:buFontTx/>
              <a:buNone/>
            </a:pPr>
            <a:endParaRPr lang="pt-BR" altLang="pt-BR" sz="1300" dirty="0">
              <a:latin typeface="Verdana" panose="020B0604030504040204" pitchFamily="34" charset="0"/>
            </a:endParaRPr>
          </a:p>
          <a:p>
            <a:pPr algn="ctr">
              <a:spcBef>
                <a:spcPct val="0"/>
              </a:spcBef>
              <a:buFontTx/>
              <a:buNone/>
            </a:pPr>
            <a:r>
              <a:rPr lang="pt-BR" altLang="pt-BR" sz="1300" b="1" dirty="0">
                <a:latin typeface="Verdana" panose="020B0604030504040204" pitchFamily="34" charset="0"/>
                <a:hlinkClick r:id="rId2"/>
              </a:rPr>
              <a:t>https://ecrea.crea-mt.org.br/</a:t>
            </a:r>
            <a:endParaRPr lang="pt-BR" altLang="pt-BR" sz="1300" b="1" dirty="0">
              <a:latin typeface="Verdana" panose="020B0604030504040204" pitchFamily="34" charset="0"/>
            </a:endParaRPr>
          </a:p>
          <a:p>
            <a:pPr algn="ctr">
              <a:spcBef>
                <a:spcPct val="0"/>
              </a:spcBef>
              <a:buFontTx/>
              <a:buNone/>
            </a:pPr>
            <a:endParaRPr lang="pt-BR" altLang="pt-BR" sz="1300" b="1" dirty="0">
              <a:latin typeface="Verdana" panose="020B0604030504040204" pitchFamily="34" charset="0"/>
            </a:endParaRPr>
          </a:p>
          <a:p>
            <a:pPr algn="ctr">
              <a:spcBef>
                <a:spcPct val="0"/>
              </a:spcBef>
              <a:buFontTx/>
              <a:buNone/>
            </a:pPr>
            <a:r>
              <a:rPr lang="pt-BR" altLang="pt-BR" sz="1300" b="1" dirty="0">
                <a:latin typeface="Verdana" panose="020B0604030504040204" pitchFamily="34" charset="0"/>
              </a:rPr>
              <a:t>O Portal de Serviços </a:t>
            </a:r>
            <a:r>
              <a:rPr lang="pt-BR" altLang="pt-BR" sz="1300" b="1" dirty="0" err="1">
                <a:latin typeface="Verdana" panose="020B0604030504040204" pitchFamily="34" charset="0"/>
              </a:rPr>
              <a:t>eCREA</a:t>
            </a:r>
            <a:endParaRPr lang="pt-BR" altLang="pt-BR" sz="1300" b="1" dirty="0">
              <a:latin typeface="Verdana" panose="020B0604030504040204" pitchFamily="34" charset="0"/>
            </a:endParaRPr>
          </a:p>
          <a:p>
            <a:pPr algn="ctr">
              <a:spcBef>
                <a:spcPct val="0"/>
              </a:spcBef>
              <a:buFontTx/>
              <a:buNone/>
            </a:pPr>
            <a:endParaRPr lang="pt-BR" altLang="pt-BR" sz="1800" dirty="0">
              <a:latin typeface="Arial" panose="020B0604020202020204" pitchFamily="34" charset="0"/>
            </a:endParaRPr>
          </a:p>
        </p:txBody>
      </p:sp>
      <p:pic>
        <p:nvPicPr>
          <p:cNvPr id="3" name="Image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4770" y="2140578"/>
            <a:ext cx="3734321" cy="3543795"/>
          </a:xfrm>
          <a:prstGeom prst="rect">
            <a:avLst/>
          </a:prstGeom>
        </p:spPr>
      </p:pic>
      <p:sp>
        <p:nvSpPr>
          <p:cNvPr id="4" name="CaixaDeTexto 30"/>
          <p:cNvSpPr txBox="1">
            <a:spLocks noChangeArrowheads="1"/>
          </p:cNvSpPr>
          <p:nvPr/>
        </p:nvSpPr>
        <p:spPr bwMode="auto">
          <a:xfrm>
            <a:off x="1356832" y="3498138"/>
            <a:ext cx="3105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1500" b="1" dirty="0">
                <a:solidFill>
                  <a:srgbClr val="C00000"/>
                </a:solidFill>
                <a:latin typeface="Verdana" panose="020B0604030504040204" pitchFamily="34" charset="0"/>
              </a:rPr>
              <a:t>Senha</a:t>
            </a:r>
          </a:p>
          <a:p>
            <a:pPr>
              <a:spcBef>
                <a:spcPct val="0"/>
              </a:spcBef>
              <a:buFontTx/>
              <a:buNone/>
            </a:pPr>
            <a:endParaRPr lang="pt-BR" altLang="pt-BR" sz="1300" b="1" dirty="0">
              <a:solidFill>
                <a:srgbClr val="C00000"/>
              </a:solidFill>
              <a:latin typeface="Arial Black" panose="020B0A04020102020204" pitchFamily="34" charset="0"/>
            </a:endParaRPr>
          </a:p>
          <a:p>
            <a:pPr>
              <a:spcBef>
                <a:spcPct val="0"/>
              </a:spcBef>
              <a:buFontTx/>
              <a:buNone/>
            </a:pPr>
            <a:r>
              <a:rPr lang="pt-BR" altLang="pt-BR" sz="1300" dirty="0">
                <a:latin typeface="Verdana" panose="020B0604030504040204" pitchFamily="34" charset="0"/>
              </a:rPr>
              <a:t>Informe seu CPF e senha. </a:t>
            </a:r>
          </a:p>
          <a:p>
            <a:pPr>
              <a:spcBef>
                <a:spcPct val="0"/>
              </a:spcBef>
              <a:buFontTx/>
              <a:buNone/>
            </a:pPr>
            <a:r>
              <a:rPr lang="pt-BR" altLang="pt-BR" sz="1300" dirty="0">
                <a:latin typeface="Verdana" panose="020B0604030504040204" pitchFamily="34" charset="0"/>
              </a:rPr>
              <a:t>Clique em Entrar</a:t>
            </a:r>
          </a:p>
          <a:p>
            <a:pPr>
              <a:spcBef>
                <a:spcPct val="0"/>
              </a:spcBef>
              <a:buFontTx/>
              <a:buNone/>
            </a:pPr>
            <a:endParaRPr lang="pt-BR" altLang="pt-BR" sz="1800" dirty="0">
              <a:latin typeface="Arial" panose="020B0604020202020204" pitchFamily="34" charset="0"/>
            </a:endParaRPr>
          </a:p>
        </p:txBody>
      </p:sp>
      <p:cxnSp>
        <p:nvCxnSpPr>
          <p:cNvPr id="5" name="Conector de seta reta 23554"/>
          <p:cNvCxnSpPr/>
          <p:nvPr/>
        </p:nvCxnSpPr>
        <p:spPr>
          <a:xfrm>
            <a:off x="4000020" y="4069638"/>
            <a:ext cx="1174750" cy="158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6" name="Image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4293" y="6206049"/>
            <a:ext cx="2031470" cy="431233"/>
          </a:xfrm>
          <a:prstGeom prst="rect">
            <a:avLst/>
          </a:prstGeom>
        </p:spPr>
      </p:pic>
    </p:spTree>
    <p:extLst>
      <p:ext uri="{BB962C8B-B14F-4D97-AF65-F5344CB8AC3E}">
        <p14:creationId xmlns:p14="http://schemas.microsoft.com/office/powerpoint/2010/main" val="1662671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2"/>
          <p:cNvSpPr txBox="1">
            <a:spLocks noChangeArrowheads="1"/>
          </p:cNvSpPr>
          <p:nvPr/>
        </p:nvSpPr>
        <p:spPr bwMode="auto">
          <a:xfrm>
            <a:off x="1152033" y="1216737"/>
            <a:ext cx="324008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1400" b="1" dirty="0">
                <a:solidFill>
                  <a:srgbClr val="C00000"/>
                </a:solidFill>
                <a:latin typeface="Verdana" panose="020B0604030504040204" pitchFamily="34" charset="0"/>
              </a:rPr>
              <a:t>Perfil de Acesso</a:t>
            </a:r>
          </a:p>
          <a:p>
            <a:pPr>
              <a:spcBef>
                <a:spcPct val="0"/>
              </a:spcBef>
              <a:buFontTx/>
              <a:buNone/>
            </a:pPr>
            <a:endParaRPr lang="pt-BR" altLang="pt-BR" sz="1400" b="1" dirty="0">
              <a:latin typeface="Verdana" panose="020B0604030504040204" pitchFamily="34" charset="0"/>
            </a:endParaRPr>
          </a:p>
          <a:p>
            <a:pPr>
              <a:spcBef>
                <a:spcPct val="0"/>
              </a:spcBef>
              <a:buFontTx/>
              <a:buNone/>
            </a:pPr>
            <a:endParaRPr lang="pt-BR" altLang="pt-BR" sz="1400" b="1" dirty="0">
              <a:latin typeface="Verdana" panose="020B0604030504040204" pitchFamily="34" charset="0"/>
            </a:endParaRPr>
          </a:p>
          <a:p>
            <a:pPr>
              <a:spcBef>
                <a:spcPct val="0"/>
              </a:spcBef>
              <a:buFontTx/>
              <a:buNone/>
            </a:pPr>
            <a:r>
              <a:rPr lang="pt-BR" altLang="pt-BR" sz="1200" dirty="0">
                <a:latin typeface="Verdana" panose="020B0604030504040204" pitchFamily="34" charset="0"/>
              </a:rPr>
              <a:t>Grupo de Acesso: Externo</a:t>
            </a:r>
          </a:p>
          <a:p>
            <a:pPr>
              <a:spcBef>
                <a:spcPct val="0"/>
              </a:spcBef>
              <a:buFontTx/>
              <a:buNone/>
            </a:pPr>
            <a:r>
              <a:rPr lang="pt-BR" altLang="pt-BR" sz="1200" dirty="0">
                <a:latin typeface="Verdana" panose="020B0604030504040204" pitchFamily="34" charset="0"/>
              </a:rPr>
              <a:t>Perfil: Profissional do Sistema</a:t>
            </a:r>
          </a:p>
          <a:p>
            <a:pPr>
              <a:spcBef>
                <a:spcPct val="0"/>
              </a:spcBef>
              <a:buFontTx/>
              <a:buNone/>
            </a:pPr>
            <a:endParaRPr lang="pt-BR" altLang="pt-BR" sz="1800" dirty="0">
              <a:latin typeface="Arial" panose="020B0604020202020204" pitchFamily="34" charset="0"/>
            </a:endParaRPr>
          </a:p>
        </p:txBody>
      </p:sp>
      <p:cxnSp>
        <p:nvCxnSpPr>
          <p:cNvPr id="5" name="Conector de seta reta 5"/>
          <p:cNvCxnSpPr/>
          <p:nvPr/>
        </p:nvCxnSpPr>
        <p:spPr>
          <a:xfrm>
            <a:off x="3599958" y="2240674"/>
            <a:ext cx="1271300" cy="203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6" name="CaixaDeTexto 9"/>
          <p:cNvSpPr txBox="1">
            <a:spLocks noChangeArrowheads="1"/>
          </p:cNvSpPr>
          <p:nvPr/>
        </p:nvSpPr>
        <p:spPr bwMode="auto">
          <a:xfrm>
            <a:off x="1158383" y="3015374"/>
            <a:ext cx="2881312"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1400" b="1" dirty="0">
                <a:solidFill>
                  <a:srgbClr val="C00000"/>
                </a:solidFill>
                <a:latin typeface="Verdana" panose="020B0604030504040204" pitchFamily="34" charset="0"/>
              </a:rPr>
              <a:t>ART</a:t>
            </a:r>
          </a:p>
          <a:p>
            <a:pPr>
              <a:spcBef>
                <a:spcPct val="0"/>
              </a:spcBef>
              <a:buFontTx/>
              <a:buNone/>
            </a:pPr>
            <a:endParaRPr lang="pt-BR" altLang="pt-BR" sz="1400" b="1" dirty="0">
              <a:latin typeface="Verdana" panose="020B0604030504040204" pitchFamily="34" charset="0"/>
            </a:endParaRPr>
          </a:p>
          <a:p>
            <a:pPr>
              <a:spcBef>
                <a:spcPct val="0"/>
              </a:spcBef>
              <a:buFontTx/>
              <a:buNone/>
            </a:pPr>
            <a:r>
              <a:rPr lang="pt-BR" altLang="pt-BR" sz="1400" b="1" dirty="0">
                <a:latin typeface="Verdana" panose="020B0604030504040204" pitchFamily="34" charset="0"/>
              </a:rPr>
              <a:t>Clique em: </a:t>
            </a:r>
          </a:p>
          <a:p>
            <a:pPr>
              <a:spcBef>
                <a:spcPct val="0"/>
              </a:spcBef>
              <a:buFontTx/>
              <a:buNone/>
            </a:pPr>
            <a:endParaRPr lang="pt-BR" altLang="pt-BR" sz="800" b="1" dirty="0">
              <a:latin typeface="Verdana" panose="020B0604030504040204" pitchFamily="34" charset="0"/>
            </a:endParaRPr>
          </a:p>
          <a:p>
            <a:pPr>
              <a:spcBef>
                <a:spcPct val="0"/>
              </a:spcBef>
              <a:buFontTx/>
              <a:buNone/>
            </a:pPr>
            <a:r>
              <a:rPr lang="pt-BR" altLang="pt-BR" sz="1200" b="1" dirty="0">
                <a:latin typeface="Verdana" panose="020B0604030504040204" pitchFamily="34" charset="0"/>
              </a:rPr>
              <a:t>ART – Emissão/Consulta de ART</a:t>
            </a:r>
            <a:endParaRPr lang="pt-BR" altLang="pt-BR" sz="1200" dirty="0">
              <a:latin typeface="Verdana" panose="020B0604030504040204" pitchFamily="34" charset="0"/>
            </a:endParaRPr>
          </a:p>
        </p:txBody>
      </p:sp>
      <p:sp>
        <p:nvSpPr>
          <p:cNvPr id="8" name="CaixaDeTexto 16"/>
          <p:cNvSpPr txBox="1">
            <a:spLocks noChangeArrowheads="1"/>
          </p:cNvSpPr>
          <p:nvPr/>
        </p:nvSpPr>
        <p:spPr bwMode="auto">
          <a:xfrm>
            <a:off x="1321101" y="4553805"/>
            <a:ext cx="25558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pt-BR" altLang="pt-BR" sz="800" dirty="0">
                <a:latin typeface="Verdana" panose="020B0604030504040204" pitchFamily="34" charset="0"/>
              </a:rPr>
              <a:t>TOS – TABELA DE OBRAS E SERVIÇOS</a:t>
            </a:r>
          </a:p>
          <a:p>
            <a:pPr algn="ctr">
              <a:spcBef>
                <a:spcPct val="0"/>
              </a:spcBef>
              <a:buFontTx/>
              <a:buNone/>
            </a:pPr>
            <a:endParaRPr lang="pt-BR" altLang="pt-BR" sz="800" dirty="0">
              <a:latin typeface="Verdana" panose="020B0604030504040204" pitchFamily="34" charset="0"/>
            </a:endParaRPr>
          </a:p>
          <a:p>
            <a:pPr>
              <a:spcBef>
                <a:spcPct val="0"/>
              </a:spcBef>
              <a:buFontTx/>
              <a:buNone/>
            </a:pPr>
            <a:r>
              <a:rPr lang="pt-BR" altLang="pt-BR" sz="900" dirty="0">
                <a:latin typeface="Verdana" panose="020B0604030504040204" pitchFamily="34" charset="0"/>
              </a:rPr>
              <a:t>Serve de apoio para preenchimento dos dados referentes: Atividade Técnica</a:t>
            </a:r>
          </a:p>
          <a:p>
            <a:pPr algn="ctr">
              <a:spcBef>
                <a:spcPct val="0"/>
              </a:spcBef>
              <a:buFontTx/>
              <a:buNone/>
            </a:pPr>
            <a:endParaRPr lang="pt-BR" altLang="pt-BR" sz="1000" dirty="0">
              <a:latin typeface="Arial Black" panose="020B0A04020102020204" pitchFamily="34" charset="0"/>
            </a:endParaRPr>
          </a:p>
        </p:txBody>
      </p:sp>
      <p:pic>
        <p:nvPicPr>
          <p:cNvPr id="13" name="Imagem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4293" y="6206049"/>
            <a:ext cx="2031470" cy="431233"/>
          </a:xfrm>
          <a:prstGeom prst="rect">
            <a:avLst/>
          </a:prstGeom>
        </p:spPr>
      </p:pic>
      <p:pic>
        <p:nvPicPr>
          <p:cNvPr id="2" name="Imagem 1"/>
          <p:cNvPicPr>
            <a:picLocks noChangeAspect="1"/>
          </p:cNvPicPr>
          <p:nvPr/>
        </p:nvPicPr>
        <p:blipFill>
          <a:blip r:embed="rId3"/>
          <a:stretch>
            <a:fillRect/>
          </a:stretch>
        </p:blipFill>
        <p:spPr>
          <a:xfrm>
            <a:off x="5012581" y="1298698"/>
            <a:ext cx="6093222" cy="1795326"/>
          </a:xfrm>
          <a:prstGeom prst="rect">
            <a:avLst/>
          </a:prstGeom>
        </p:spPr>
      </p:pic>
      <p:sp>
        <p:nvSpPr>
          <p:cNvPr id="11" name="CaixaDeTexto 2"/>
          <p:cNvSpPr txBox="1">
            <a:spLocks noChangeArrowheads="1"/>
          </p:cNvSpPr>
          <p:nvPr/>
        </p:nvSpPr>
        <p:spPr bwMode="auto">
          <a:xfrm>
            <a:off x="1537994" y="357064"/>
            <a:ext cx="91577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1400" b="1" dirty="0">
                <a:solidFill>
                  <a:srgbClr val="C00000"/>
                </a:solidFill>
                <a:latin typeface="Verdana" panose="020B0604030504040204" pitchFamily="34" charset="0"/>
              </a:rPr>
              <a:t>Caso apareça a tela seguinte, escolha a opção “EXTERNO” e “Profissional do sistema”</a:t>
            </a:r>
          </a:p>
          <a:p>
            <a:pPr>
              <a:spcBef>
                <a:spcPct val="0"/>
              </a:spcBef>
              <a:buFontTx/>
              <a:buNone/>
            </a:pPr>
            <a:endParaRPr lang="pt-BR" altLang="pt-BR" sz="1800" dirty="0">
              <a:latin typeface="Arial" panose="020B0604020202020204" pitchFamily="34" charset="0"/>
            </a:endParaRPr>
          </a:p>
        </p:txBody>
      </p:sp>
      <p:pic>
        <p:nvPicPr>
          <p:cNvPr id="14" name="Imagem 13"/>
          <p:cNvPicPr>
            <a:picLocks noChangeAspect="1"/>
          </p:cNvPicPr>
          <p:nvPr/>
        </p:nvPicPr>
        <p:blipFill>
          <a:blip r:embed="rId4"/>
          <a:stretch>
            <a:fillRect/>
          </a:stretch>
        </p:blipFill>
        <p:spPr>
          <a:xfrm>
            <a:off x="4871258" y="3347690"/>
            <a:ext cx="6059501" cy="2357967"/>
          </a:xfrm>
          <a:prstGeom prst="rect">
            <a:avLst/>
          </a:prstGeom>
        </p:spPr>
      </p:pic>
      <p:cxnSp>
        <p:nvCxnSpPr>
          <p:cNvPr id="7" name="Conector de seta reta 14"/>
          <p:cNvCxnSpPr/>
          <p:nvPr/>
        </p:nvCxnSpPr>
        <p:spPr>
          <a:xfrm>
            <a:off x="3384058" y="3737687"/>
            <a:ext cx="3184908" cy="15114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9" name="Conector de seta reta 20"/>
          <p:cNvCxnSpPr/>
          <p:nvPr/>
        </p:nvCxnSpPr>
        <p:spPr>
          <a:xfrm flipV="1">
            <a:off x="3749183" y="4077662"/>
            <a:ext cx="4497350" cy="76016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146615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4293" y="6206049"/>
            <a:ext cx="2031470" cy="431233"/>
          </a:xfrm>
          <a:prstGeom prst="rect">
            <a:avLst/>
          </a:prstGeom>
        </p:spPr>
      </p:pic>
      <p:sp>
        <p:nvSpPr>
          <p:cNvPr id="3" name="Retângulo 2"/>
          <p:cNvSpPr>
            <a:spLocks noChangeArrowheads="1"/>
          </p:cNvSpPr>
          <p:nvPr/>
        </p:nvSpPr>
        <p:spPr bwMode="auto">
          <a:xfrm>
            <a:off x="831111" y="755541"/>
            <a:ext cx="2663825"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1400" b="1" dirty="0">
                <a:solidFill>
                  <a:srgbClr val="C00000"/>
                </a:solidFill>
                <a:latin typeface="Verdana" panose="020B0604030504040204" pitchFamily="34" charset="0"/>
              </a:rPr>
              <a:t>TIPO DE ART</a:t>
            </a:r>
          </a:p>
          <a:p>
            <a:pPr>
              <a:spcBef>
                <a:spcPct val="0"/>
              </a:spcBef>
              <a:buFontTx/>
              <a:buNone/>
            </a:pPr>
            <a:endParaRPr lang="pt-BR" altLang="pt-BR" sz="800" dirty="0">
              <a:solidFill>
                <a:srgbClr val="C00000"/>
              </a:solidFill>
              <a:latin typeface="Verdana" panose="020B0604030504040204" pitchFamily="34" charset="0"/>
            </a:endParaRPr>
          </a:p>
          <a:p>
            <a:pPr>
              <a:spcBef>
                <a:spcPct val="0"/>
              </a:spcBef>
              <a:buFontTx/>
              <a:buNone/>
            </a:pPr>
            <a:r>
              <a:rPr lang="pt-BR" altLang="pt-BR" sz="1000" dirty="0">
                <a:latin typeface="Verdana" panose="020B0604030504040204" pitchFamily="34" charset="0"/>
              </a:rPr>
              <a:t>Escolha qual ART será emitida: </a:t>
            </a:r>
          </a:p>
          <a:p>
            <a:pPr>
              <a:spcBef>
                <a:spcPct val="0"/>
              </a:spcBef>
              <a:buFontTx/>
              <a:buNone/>
            </a:pPr>
            <a:r>
              <a:rPr lang="pt-BR" altLang="pt-BR" sz="1400" dirty="0">
                <a:latin typeface="Verdana" panose="020B0604030504040204" pitchFamily="34" charset="0"/>
              </a:rPr>
              <a:t> </a:t>
            </a:r>
          </a:p>
          <a:p>
            <a:pPr>
              <a:spcBef>
                <a:spcPct val="0"/>
              </a:spcBef>
              <a:buFontTx/>
              <a:buNone/>
            </a:pPr>
            <a:r>
              <a:rPr lang="pt-BR" altLang="pt-BR" sz="1000" dirty="0">
                <a:latin typeface="Verdana" panose="020B0604030504040204" pitchFamily="34" charset="0"/>
              </a:rPr>
              <a:t>- CARGO/FUNÇÃO, </a:t>
            </a:r>
          </a:p>
          <a:p>
            <a:pPr>
              <a:spcBef>
                <a:spcPct val="0"/>
              </a:spcBef>
              <a:buFontTx/>
              <a:buNone/>
            </a:pPr>
            <a:r>
              <a:rPr lang="pt-BR" altLang="pt-BR" sz="1000" dirty="0">
                <a:latin typeface="Verdana" panose="020B0604030504040204" pitchFamily="34" charset="0"/>
              </a:rPr>
              <a:t>- MULTIPLA MENSAL </a:t>
            </a:r>
          </a:p>
          <a:p>
            <a:pPr>
              <a:spcBef>
                <a:spcPct val="0"/>
              </a:spcBef>
              <a:buFontTx/>
              <a:buNone/>
            </a:pPr>
            <a:r>
              <a:rPr lang="pt-BR" altLang="pt-BR" sz="1000" b="1" dirty="0">
                <a:latin typeface="Verdana" panose="020B0604030504040204" pitchFamily="34" charset="0"/>
              </a:rPr>
              <a:t>- </a:t>
            </a:r>
            <a:r>
              <a:rPr lang="pt-BR" altLang="pt-BR" sz="1000" dirty="0">
                <a:latin typeface="Verdana" panose="020B0604030504040204" pitchFamily="34" charset="0"/>
              </a:rPr>
              <a:t>OBRA/SERVIÇO</a:t>
            </a:r>
          </a:p>
        </p:txBody>
      </p:sp>
      <p:sp>
        <p:nvSpPr>
          <p:cNvPr id="4" name="Retângulo 6"/>
          <p:cNvSpPr>
            <a:spLocks noChangeArrowheads="1"/>
          </p:cNvSpPr>
          <p:nvPr/>
        </p:nvSpPr>
        <p:spPr bwMode="auto">
          <a:xfrm>
            <a:off x="831111" y="2989784"/>
            <a:ext cx="8932205" cy="321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pt-BR" altLang="pt-BR" sz="800" u="sng" dirty="0">
                <a:latin typeface="Verdana" panose="020B0604030504040204" pitchFamily="34" charset="0"/>
              </a:rPr>
              <a:t>CARGO/FUNÇÃO:</a:t>
            </a:r>
            <a:r>
              <a:rPr lang="pt-BR" altLang="pt-BR" sz="800" dirty="0">
                <a:latin typeface="Verdana" panose="020B0604030504040204" pitchFamily="34" charset="0"/>
              </a:rPr>
              <a:t> </a:t>
            </a:r>
            <a:r>
              <a:rPr lang="pt-BR" altLang="pt-BR" sz="900" dirty="0">
                <a:latin typeface="Verdana" panose="020B0604030504040204" pitchFamily="34" charset="0"/>
              </a:rPr>
              <a:t>ART de cargo/função é o tipo de ART relativa ao vínculo com pessoa jurídica para desempenho de cargo ou função técnica, conforme Artigo 41 da Resolução 1.137 de 2023 do CONFEA.</a:t>
            </a:r>
          </a:p>
          <a:p>
            <a:pPr algn="just">
              <a:spcBef>
                <a:spcPct val="0"/>
              </a:spcBef>
              <a:buFontTx/>
              <a:buNone/>
            </a:pPr>
            <a:endParaRPr lang="pt-BR" altLang="pt-BR" sz="900" dirty="0">
              <a:latin typeface="Verdana" panose="020B0604030504040204" pitchFamily="34" charset="0"/>
            </a:endParaRPr>
          </a:p>
          <a:p>
            <a:pPr lvl="1" algn="just">
              <a:spcBef>
                <a:spcPct val="0"/>
              </a:spcBef>
              <a:buFontTx/>
              <a:buNone/>
            </a:pPr>
            <a:r>
              <a:rPr lang="pt-BR" altLang="pt-BR" sz="900" dirty="0">
                <a:latin typeface="Verdana" panose="020B0604030504040204" pitchFamily="34" charset="0"/>
              </a:rPr>
              <a:t>Artigo 41 – O vínculo para desempenho de cargo ou função técnica, tanto com pessoa jurídica de direito público quanto de direito privado, obriga à anotação de responsabilidade técnica no CREA em circunscrição for exercida a atividade.</a:t>
            </a:r>
          </a:p>
          <a:p>
            <a:pPr lvl="1" algn="just">
              <a:spcBef>
                <a:spcPct val="0"/>
              </a:spcBef>
              <a:buFontTx/>
              <a:buNone/>
            </a:pPr>
            <a:r>
              <a:rPr lang="pt-BR" altLang="pt-BR" sz="900" dirty="0">
                <a:latin typeface="Verdana" panose="020B0604030504040204" pitchFamily="34" charset="0"/>
              </a:rPr>
              <a:t>§ 1º A ART relativa ao desempenho de cargo ou função deve ser registrada após assinatura do contrato ou publicação do ato administrativo de nomeação ou designação, de acordo com as informações constantes do documento comprobatório de vínculo do profissional com a pessoa jurídica.</a:t>
            </a:r>
          </a:p>
          <a:p>
            <a:pPr algn="just">
              <a:spcBef>
                <a:spcPct val="0"/>
              </a:spcBef>
              <a:buFontTx/>
              <a:buNone/>
            </a:pPr>
            <a:r>
              <a:rPr lang="pt-BR" altLang="pt-BR" sz="800" dirty="0">
                <a:latin typeface="Verdana" panose="020B0604030504040204" pitchFamily="34" charset="0"/>
              </a:rPr>
              <a:t>  </a:t>
            </a:r>
          </a:p>
          <a:p>
            <a:pPr algn="just">
              <a:spcBef>
                <a:spcPct val="0"/>
              </a:spcBef>
              <a:buFontTx/>
              <a:buNone/>
            </a:pPr>
            <a:r>
              <a:rPr lang="pt-BR" altLang="pt-BR" sz="800" u="sng" dirty="0">
                <a:latin typeface="Verdana" panose="020B0604030504040204" pitchFamily="34" charset="0"/>
              </a:rPr>
              <a:t>MULTIPLA MENSAL:</a:t>
            </a:r>
            <a:r>
              <a:rPr lang="pt-BR" altLang="pt-BR" sz="800" dirty="0">
                <a:latin typeface="Verdana" panose="020B0604030504040204" pitchFamily="34" charset="0"/>
              </a:rPr>
              <a:t> </a:t>
            </a:r>
            <a:r>
              <a:rPr lang="pt-BR" altLang="pt-BR" sz="900" dirty="0">
                <a:latin typeface="Verdana" panose="020B0604030504040204" pitchFamily="34" charset="0"/>
              </a:rPr>
              <a:t>ART Múltipla Mensal ou ART de Obra ou Serviço de Rotina, poderá ser emitida conforme Artigo 33 da Resolução 1.137 de 2023 do CONFEA.</a:t>
            </a:r>
          </a:p>
          <a:p>
            <a:pPr lvl="1" algn="just">
              <a:spcBef>
                <a:spcPct val="0"/>
              </a:spcBef>
              <a:buFontTx/>
              <a:buNone/>
            </a:pPr>
            <a:r>
              <a:rPr lang="pt-BR" altLang="pt-BR" sz="900" dirty="0">
                <a:latin typeface="Verdana" panose="020B0604030504040204" pitchFamily="34" charset="0"/>
              </a:rPr>
              <a:t>Artigo 33 – Caso não deseje registrar diversas ART´s específicas, é facultado ao profissional que execute obras ou preste serviços de rotina anotar a responsabilidade técnica pelas atividades desenvolvidas por meio de ART múltipla. O disposto no </a:t>
            </a:r>
            <a:r>
              <a:rPr lang="pt-BR" altLang="pt-BR" sz="900" i="1" dirty="0">
                <a:latin typeface="Verdana" panose="020B0604030504040204" pitchFamily="34" charset="0"/>
              </a:rPr>
              <a:t>caput</a:t>
            </a:r>
            <a:r>
              <a:rPr lang="pt-BR" altLang="pt-BR" sz="900" dirty="0">
                <a:latin typeface="Verdana" panose="020B0604030504040204" pitchFamily="34" charset="0"/>
              </a:rPr>
              <a:t> deste artigo também se aplica ao serviço de rotina executado por profissional integrante do quadro técnico de pessoa jurídica.</a:t>
            </a:r>
          </a:p>
          <a:p>
            <a:pPr algn="just">
              <a:spcBef>
                <a:spcPct val="0"/>
              </a:spcBef>
              <a:buFontTx/>
              <a:buNone/>
            </a:pPr>
            <a:r>
              <a:rPr lang="pt-BR" altLang="pt-BR" sz="800" dirty="0">
                <a:latin typeface="Verdana" panose="020B0604030504040204" pitchFamily="34" charset="0"/>
              </a:rPr>
              <a:t> </a:t>
            </a:r>
          </a:p>
          <a:p>
            <a:pPr algn="just">
              <a:spcBef>
                <a:spcPct val="0"/>
              </a:spcBef>
              <a:buFontTx/>
              <a:buNone/>
            </a:pPr>
            <a:r>
              <a:rPr lang="pt-BR" altLang="pt-BR" sz="800" u="sng" dirty="0">
                <a:latin typeface="Verdana" panose="020B0604030504040204" pitchFamily="34" charset="0"/>
              </a:rPr>
              <a:t>OBRA/SERVIÇO:</a:t>
            </a:r>
            <a:r>
              <a:rPr lang="pt-BR" altLang="pt-BR" sz="800" dirty="0">
                <a:latin typeface="Verdana" panose="020B0604030504040204" pitchFamily="34" charset="0"/>
              </a:rPr>
              <a:t> </a:t>
            </a:r>
            <a:r>
              <a:rPr lang="pt-BR" altLang="pt-BR" sz="900" dirty="0">
                <a:latin typeface="Verdana" panose="020B0604030504040204" pitchFamily="34" charset="0"/>
              </a:rPr>
              <a:t>ART de Obra/Serviço é a ART relativa à execução de obra ou prestação de serviços, poderá ser emitida conforme Artigo 27 da Resolução 1.137 de 2023 do CONFEA.</a:t>
            </a:r>
          </a:p>
          <a:p>
            <a:pPr lvl="1" algn="just">
              <a:spcBef>
                <a:spcPct val="0"/>
              </a:spcBef>
              <a:buFontTx/>
              <a:buNone/>
            </a:pPr>
            <a:r>
              <a:rPr lang="pt-BR" altLang="pt-BR" sz="900" dirty="0">
                <a:latin typeface="Verdana" panose="020B0604030504040204" pitchFamily="34" charset="0"/>
              </a:rPr>
              <a:t>Artigo 27 – A ART relativa à execução de obra ou prestação de serviços deve ser registrada antes do início da respectiva atividade técnica, de acordo com as informações constantes do contrato firmado entre as partes.</a:t>
            </a:r>
          </a:p>
          <a:p>
            <a:pPr lvl="1" algn="just">
              <a:spcBef>
                <a:spcPct val="0"/>
              </a:spcBef>
              <a:buFontTx/>
              <a:buNone/>
            </a:pPr>
            <a:r>
              <a:rPr lang="pt-BR" altLang="pt-BR" sz="900" dirty="0">
                <a:latin typeface="Verdana" panose="020B0604030504040204" pitchFamily="34" charset="0"/>
              </a:rPr>
              <a:t>§ 1º No caso de obras públicas, a ART pode ser registrada em até dez dias após a liberação da ordem de serviço ou após a assinatura do contrato ou de documento equivalente, desde que não esteja caracterizado o início da atividade.</a:t>
            </a:r>
          </a:p>
          <a:p>
            <a:pPr>
              <a:spcBef>
                <a:spcPct val="0"/>
              </a:spcBef>
              <a:buFontTx/>
              <a:buNone/>
            </a:pPr>
            <a:r>
              <a:rPr lang="pt-BR" altLang="pt-BR" sz="800" dirty="0">
                <a:latin typeface="Arial" panose="020B0604020202020204" pitchFamily="34" charset="0"/>
              </a:rPr>
              <a:t> </a:t>
            </a:r>
          </a:p>
          <a:p>
            <a:pPr>
              <a:spcBef>
                <a:spcPct val="0"/>
              </a:spcBef>
              <a:buFontTx/>
              <a:buNone/>
            </a:pPr>
            <a:r>
              <a:rPr lang="pt-BR" altLang="pt-BR" sz="800" dirty="0">
                <a:latin typeface="Arial" panose="020B0604020202020204" pitchFamily="34" charset="0"/>
              </a:rPr>
              <a:t> </a:t>
            </a:r>
          </a:p>
        </p:txBody>
      </p:sp>
      <p:pic>
        <p:nvPicPr>
          <p:cNvPr id="5" name="Imagem 4"/>
          <p:cNvPicPr/>
          <p:nvPr/>
        </p:nvPicPr>
        <p:blipFill rotWithShape="1">
          <a:blip r:embed="rId3"/>
          <a:srcRect l="47448" t="8340" r="1047" b="15409"/>
          <a:stretch/>
        </p:blipFill>
        <p:spPr bwMode="auto">
          <a:xfrm>
            <a:off x="5297214" y="451234"/>
            <a:ext cx="5275898" cy="2407580"/>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577490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m 15"/>
          <p:cNvPicPr>
            <a:picLocks noChangeAspect="1"/>
          </p:cNvPicPr>
          <p:nvPr/>
        </p:nvPicPr>
        <p:blipFill>
          <a:blip r:embed="rId2"/>
          <a:stretch>
            <a:fillRect/>
          </a:stretch>
        </p:blipFill>
        <p:spPr>
          <a:xfrm>
            <a:off x="4271396" y="4476787"/>
            <a:ext cx="6639958" cy="1807402"/>
          </a:xfrm>
          <a:prstGeom prst="rect">
            <a:avLst/>
          </a:prstGeom>
        </p:spPr>
      </p:pic>
      <p:pic>
        <p:nvPicPr>
          <p:cNvPr id="12" name="Imagem 11"/>
          <p:cNvPicPr>
            <a:picLocks noChangeAspect="1"/>
          </p:cNvPicPr>
          <p:nvPr/>
        </p:nvPicPr>
        <p:blipFill>
          <a:blip r:embed="rId3"/>
          <a:stretch>
            <a:fillRect/>
          </a:stretch>
        </p:blipFill>
        <p:spPr>
          <a:xfrm>
            <a:off x="4321209" y="2086440"/>
            <a:ext cx="6823947" cy="1880380"/>
          </a:xfrm>
          <a:prstGeom prst="rect">
            <a:avLst/>
          </a:prstGeom>
        </p:spPr>
      </p:pic>
      <p:pic>
        <p:nvPicPr>
          <p:cNvPr id="4" name="Image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9807" y="6163920"/>
            <a:ext cx="2472906" cy="524939"/>
          </a:xfrm>
          <a:prstGeom prst="rect">
            <a:avLst/>
          </a:prstGeom>
        </p:spPr>
      </p:pic>
      <p:pic>
        <p:nvPicPr>
          <p:cNvPr id="2" name="Imagem 1"/>
          <p:cNvPicPr>
            <a:picLocks noChangeAspect="1"/>
          </p:cNvPicPr>
          <p:nvPr/>
        </p:nvPicPr>
        <p:blipFill>
          <a:blip r:embed="rId5"/>
          <a:stretch>
            <a:fillRect/>
          </a:stretch>
        </p:blipFill>
        <p:spPr>
          <a:xfrm>
            <a:off x="4321210" y="1071043"/>
            <a:ext cx="6823947" cy="1034537"/>
          </a:xfrm>
          <a:prstGeom prst="rect">
            <a:avLst/>
          </a:prstGeom>
        </p:spPr>
      </p:pic>
      <p:sp>
        <p:nvSpPr>
          <p:cNvPr id="5" name="Retângulo 2"/>
          <p:cNvSpPr>
            <a:spLocks noChangeArrowheads="1"/>
          </p:cNvSpPr>
          <p:nvPr/>
        </p:nvSpPr>
        <p:spPr bwMode="auto">
          <a:xfrm>
            <a:off x="929709" y="404813"/>
            <a:ext cx="156845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1400" b="1" dirty="0">
                <a:solidFill>
                  <a:srgbClr val="C00000"/>
                </a:solidFill>
                <a:latin typeface="Verdana" panose="020B0604030504040204" pitchFamily="34" charset="0"/>
              </a:rPr>
              <a:t>Passo 1 de 5</a:t>
            </a:r>
          </a:p>
          <a:p>
            <a:pPr>
              <a:spcBef>
                <a:spcPct val="0"/>
              </a:spcBef>
              <a:buFontTx/>
              <a:buNone/>
            </a:pPr>
            <a:endParaRPr lang="pt-BR" altLang="pt-BR" sz="1400" b="1" dirty="0">
              <a:latin typeface="Arial Black" panose="020B0A04020102020204" pitchFamily="34" charset="0"/>
            </a:endParaRPr>
          </a:p>
          <a:p>
            <a:pPr>
              <a:spcBef>
                <a:spcPct val="0"/>
              </a:spcBef>
              <a:buFontTx/>
              <a:buNone/>
            </a:pPr>
            <a:r>
              <a:rPr lang="pt-BR" altLang="pt-BR" sz="1200" b="1" dirty="0">
                <a:latin typeface="Verdana" panose="020B0604030504040204" pitchFamily="34" charset="0"/>
              </a:rPr>
              <a:t>Dados do Contratante </a:t>
            </a:r>
            <a:endParaRPr lang="pt-BR" altLang="pt-BR" sz="1200" dirty="0">
              <a:latin typeface="Verdana" panose="020B0604030504040204" pitchFamily="34" charset="0"/>
            </a:endParaRPr>
          </a:p>
        </p:txBody>
      </p:sp>
      <p:sp>
        <p:nvSpPr>
          <p:cNvPr id="6" name="Retângulo 5"/>
          <p:cNvSpPr/>
          <p:nvPr/>
        </p:nvSpPr>
        <p:spPr>
          <a:xfrm>
            <a:off x="897959" y="2488857"/>
            <a:ext cx="1600200" cy="1477963"/>
          </a:xfrm>
          <a:prstGeom prst="rect">
            <a:avLst/>
          </a:prstGeom>
        </p:spPr>
        <p:txBody>
          <a:bodyPr>
            <a:spAutoFit/>
          </a:bodyPr>
          <a:lstStyle/>
          <a:p>
            <a:pPr algn="just">
              <a:defRPr/>
            </a:pPr>
            <a:r>
              <a:rPr lang="pt-BR" sz="1000" dirty="0">
                <a:latin typeface="Verdana" pitchFamily="34" charset="0"/>
                <a:ea typeface="Verdana" pitchFamily="34" charset="0"/>
                <a:cs typeface="Verdana" pitchFamily="34" charset="0"/>
              </a:rPr>
              <a:t>Informe </a:t>
            </a:r>
            <a:r>
              <a:rPr lang="pt-BR" sz="1000" b="1" cap="all" dirty="0">
                <a:latin typeface="Verdana" pitchFamily="34" charset="0"/>
                <a:ea typeface="Verdana" pitchFamily="34" charset="0"/>
                <a:cs typeface="Verdana" pitchFamily="34" charset="0"/>
              </a:rPr>
              <a:t>os dados do Contratante</a:t>
            </a:r>
            <a:r>
              <a:rPr lang="pt-BR" sz="1000" dirty="0">
                <a:latin typeface="Verdana" pitchFamily="34" charset="0"/>
                <a:ea typeface="Verdana" pitchFamily="34" charset="0"/>
                <a:cs typeface="Verdana" pitchFamily="34" charset="0"/>
              </a:rPr>
              <a:t>, sendo o tipo, nome, CNPJ/CPF e endereço do contratante.</a:t>
            </a:r>
          </a:p>
          <a:p>
            <a:pPr>
              <a:defRPr/>
            </a:pPr>
            <a:r>
              <a:rPr lang="pt-BR" sz="1000" dirty="0">
                <a:latin typeface="Verdana" pitchFamily="34" charset="0"/>
                <a:ea typeface="Verdana" pitchFamily="34" charset="0"/>
                <a:cs typeface="Verdana" pitchFamily="34" charset="0"/>
              </a:rPr>
              <a:t> </a:t>
            </a:r>
          </a:p>
          <a:p>
            <a:pPr algn="just">
              <a:defRPr/>
            </a:pPr>
            <a:r>
              <a:rPr lang="pt-BR" sz="1000" b="1" dirty="0">
                <a:latin typeface="Verdana" pitchFamily="34" charset="0"/>
                <a:ea typeface="Verdana" pitchFamily="34" charset="0"/>
                <a:cs typeface="Verdana" pitchFamily="34" charset="0"/>
              </a:rPr>
              <a:t>*Digite o CEP e em seguida cliquei em </a:t>
            </a:r>
            <a:r>
              <a:rPr lang="pt-BR" sz="1000" dirty="0">
                <a:latin typeface="Verdana" pitchFamily="34" charset="0"/>
                <a:ea typeface="Verdana" pitchFamily="34" charset="0"/>
                <a:cs typeface="Verdana" pitchFamily="34" charset="0"/>
              </a:rPr>
              <a:t> </a:t>
            </a:r>
            <a:r>
              <a:rPr lang="pt-BR" sz="1000" b="1" dirty="0">
                <a:latin typeface="Verdana" pitchFamily="34" charset="0"/>
                <a:ea typeface="Verdana" pitchFamily="34" charset="0"/>
                <a:cs typeface="Verdana" pitchFamily="34" charset="0"/>
              </a:rPr>
              <a:t>PESQUISAR</a:t>
            </a:r>
            <a:r>
              <a:rPr lang="pt-BR" sz="1000" dirty="0">
                <a:latin typeface="Verdana" pitchFamily="34" charset="0"/>
                <a:ea typeface="Verdana" pitchFamily="34" charset="0"/>
                <a:cs typeface="Verdana" pitchFamily="34" charset="0"/>
              </a:rPr>
              <a:t> </a:t>
            </a:r>
          </a:p>
        </p:txBody>
      </p:sp>
      <p:sp>
        <p:nvSpPr>
          <p:cNvPr id="7" name="Retângulo 4"/>
          <p:cNvSpPr>
            <a:spLocks noChangeArrowheads="1"/>
          </p:cNvSpPr>
          <p:nvPr/>
        </p:nvSpPr>
        <p:spPr bwMode="auto">
          <a:xfrm>
            <a:off x="897959" y="4865345"/>
            <a:ext cx="15128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1000">
                <a:latin typeface="Verdana" panose="020B0604030504040204" pitchFamily="34" charset="0"/>
              </a:rPr>
              <a:t>Adicionar o número do local</a:t>
            </a:r>
          </a:p>
          <a:p>
            <a:pPr>
              <a:spcBef>
                <a:spcPct val="0"/>
              </a:spcBef>
              <a:buFontTx/>
              <a:buNone/>
            </a:pPr>
            <a:r>
              <a:rPr lang="pt-BR" altLang="pt-BR" sz="1000">
                <a:latin typeface="Verdana" panose="020B0604030504040204" pitchFamily="34" charset="0"/>
              </a:rPr>
              <a:t>E clicar em </a:t>
            </a:r>
            <a:r>
              <a:rPr lang="pt-BR" altLang="pt-BR" sz="1000" b="1">
                <a:latin typeface="Verdana" panose="020B0604030504040204" pitchFamily="34" charset="0"/>
              </a:rPr>
              <a:t>PRÓXIMO</a:t>
            </a:r>
            <a:endParaRPr lang="pt-BR" altLang="pt-BR" sz="1000">
              <a:latin typeface="Verdana" panose="020B0604030504040204" pitchFamily="34" charset="0"/>
            </a:endParaRPr>
          </a:p>
        </p:txBody>
      </p:sp>
      <p:cxnSp>
        <p:nvCxnSpPr>
          <p:cNvPr id="8" name="Conector angulado 24"/>
          <p:cNvCxnSpPr/>
          <p:nvPr/>
        </p:nvCxnSpPr>
        <p:spPr>
          <a:xfrm>
            <a:off x="2121921" y="5740057"/>
            <a:ext cx="2516754" cy="423863"/>
          </a:xfrm>
          <a:prstGeom prst="bent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cxnSp>
        <p:nvCxnSpPr>
          <p:cNvPr id="9" name="Conector de seta reta 7"/>
          <p:cNvCxnSpPr/>
          <p:nvPr/>
        </p:nvCxnSpPr>
        <p:spPr>
          <a:xfrm flipV="1">
            <a:off x="2121921" y="3293719"/>
            <a:ext cx="5245831" cy="57467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 name="Conector angulado 12"/>
          <p:cNvCxnSpPr/>
          <p:nvPr/>
        </p:nvCxnSpPr>
        <p:spPr>
          <a:xfrm>
            <a:off x="2121921" y="5092357"/>
            <a:ext cx="4288404" cy="481013"/>
          </a:xfrm>
          <a:prstGeom prst="bentConnector3">
            <a:avLst/>
          </a:prstGeom>
          <a:ln>
            <a:tailEnd type="arrow"/>
          </a:ln>
        </p:spPr>
        <p:style>
          <a:lnRef idx="3">
            <a:schemeClr val="accent2"/>
          </a:lnRef>
          <a:fillRef idx="0">
            <a:schemeClr val="accent2"/>
          </a:fillRef>
          <a:effectRef idx="2">
            <a:schemeClr val="accent2"/>
          </a:effectRef>
          <a:fontRef idx="minor">
            <a:schemeClr val="tx1"/>
          </a:fontRef>
        </p:style>
      </p:cxnSp>
      <p:sp>
        <p:nvSpPr>
          <p:cNvPr id="11" name="CaixaDeTexto 4"/>
          <p:cNvSpPr txBox="1">
            <a:spLocks noChangeArrowheads="1"/>
          </p:cNvSpPr>
          <p:nvPr/>
        </p:nvSpPr>
        <p:spPr bwMode="auto">
          <a:xfrm>
            <a:off x="0" y="208652"/>
            <a:ext cx="12065876"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pt-BR" altLang="pt-BR" sz="1600" b="1" dirty="0">
                <a:latin typeface="Verdana" panose="020B0604030504040204" pitchFamily="34" charset="0"/>
              </a:rPr>
              <a:t>ART DE CARGO E FUNÇÃO</a:t>
            </a:r>
          </a:p>
        </p:txBody>
      </p:sp>
    </p:spTree>
    <p:extLst>
      <p:ext uri="{BB962C8B-B14F-4D97-AF65-F5344CB8AC3E}">
        <p14:creationId xmlns:p14="http://schemas.microsoft.com/office/powerpoint/2010/main" val="1631766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m 23"/>
          <p:cNvPicPr>
            <a:picLocks noChangeAspect="1"/>
          </p:cNvPicPr>
          <p:nvPr/>
        </p:nvPicPr>
        <p:blipFill>
          <a:blip r:embed="rId2"/>
          <a:stretch>
            <a:fillRect/>
          </a:stretch>
        </p:blipFill>
        <p:spPr>
          <a:xfrm>
            <a:off x="3371254" y="4453673"/>
            <a:ext cx="7701987" cy="1589378"/>
          </a:xfrm>
          <a:prstGeom prst="rect">
            <a:avLst/>
          </a:prstGeom>
        </p:spPr>
      </p:pic>
      <p:pic>
        <p:nvPicPr>
          <p:cNvPr id="18" name="Imagem 17"/>
          <p:cNvPicPr>
            <a:picLocks noChangeAspect="1"/>
          </p:cNvPicPr>
          <p:nvPr/>
        </p:nvPicPr>
        <p:blipFill>
          <a:blip r:embed="rId3"/>
          <a:stretch>
            <a:fillRect/>
          </a:stretch>
        </p:blipFill>
        <p:spPr>
          <a:xfrm>
            <a:off x="3602038" y="2346925"/>
            <a:ext cx="6983126" cy="1780662"/>
          </a:xfrm>
          <a:prstGeom prst="rect">
            <a:avLst/>
          </a:prstGeom>
        </p:spPr>
      </p:pic>
      <p:pic>
        <p:nvPicPr>
          <p:cNvPr id="4" name="Image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9807" y="6163920"/>
            <a:ext cx="2472906" cy="524939"/>
          </a:xfrm>
          <a:prstGeom prst="rect">
            <a:avLst/>
          </a:prstGeom>
        </p:spPr>
      </p:pic>
      <p:sp>
        <p:nvSpPr>
          <p:cNvPr id="3" name="Retângulo 2"/>
          <p:cNvSpPr/>
          <p:nvPr/>
        </p:nvSpPr>
        <p:spPr>
          <a:xfrm>
            <a:off x="4519613" y="95250"/>
            <a:ext cx="2071687" cy="5000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p>
        </p:txBody>
      </p:sp>
      <p:sp>
        <p:nvSpPr>
          <p:cNvPr id="5" name="Retângulo 1"/>
          <p:cNvSpPr>
            <a:spLocks noChangeArrowheads="1"/>
          </p:cNvSpPr>
          <p:nvPr/>
        </p:nvSpPr>
        <p:spPr bwMode="auto">
          <a:xfrm>
            <a:off x="1222375" y="625475"/>
            <a:ext cx="172878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1400" b="1">
                <a:solidFill>
                  <a:srgbClr val="C00000"/>
                </a:solidFill>
                <a:latin typeface="Verdana" panose="020B0604030504040204" pitchFamily="34" charset="0"/>
              </a:rPr>
              <a:t>Passo 2 de 5</a:t>
            </a:r>
          </a:p>
          <a:p>
            <a:pPr>
              <a:spcBef>
                <a:spcPct val="0"/>
              </a:spcBef>
              <a:buFontTx/>
              <a:buNone/>
            </a:pPr>
            <a:endParaRPr lang="pt-BR" altLang="pt-BR" sz="1400" b="1">
              <a:latin typeface="Arial Black" panose="020B0A04020102020204" pitchFamily="34" charset="0"/>
            </a:endParaRPr>
          </a:p>
          <a:p>
            <a:pPr>
              <a:spcBef>
                <a:spcPct val="0"/>
              </a:spcBef>
              <a:buFontTx/>
              <a:buNone/>
            </a:pPr>
            <a:r>
              <a:rPr lang="pt-BR" altLang="pt-BR" sz="1200" b="1">
                <a:latin typeface="Verdana" panose="020B0604030504040204" pitchFamily="34" charset="0"/>
              </a:rPr>
              <a:t>Vinculo Contratual </a:t>
            </a:r>
            <a:endParaRPr lang="pt-BR" altLang="pt-BR" sz="1200">
              <a:latin typeface="Verdana" panose="020B0604030504040204" pitchFamily="34" charset="0"/>
            </a:endParaRPr>
          </a:p>
        </p:txBody>
      </p:sp>
      <p:sp>
        <p:nvSpPr>
          <p:cNvPr id="6" name="Retângulo 5"/>
          <p:cNvSpPr/>
          <p:nvPr/>
        </p:nvSpPr>
        <p:spPr>
          <a:xfrm>
            <a:off x="3114675" y="1612900"/>
            <a:ext cx="6419850" cy="554038"/>
          </a:xfrm>
          <a:prstGeom prst="rect">
            <a:avLst/>
          </a:prstGeom>
        </p:spPr>
        <p:txBody>
          <a:bodyPr>
            <a:spAutoFit/>
          </a:bodyPr>
          <a:lstStyle/>
          <a:p>
            <a:pPr>
              <a:defRPr/>
            </a:pPr>
            <a:r>
              <a:rPr lang="pt-BR" sz="1000" dirty="0">
                <a:latin typeface="Arial" charset="0"/>
                <a:cs typeface="Arial" charset="0"/>
              </a:rPr>
              <a:t>Informe </a:t>
            </a:r>
            <a:r>
              <a:rPr lang="pt-BR" sz="1000" b="1" cap="all" dirty="0">
                <a:latin typeface="Arial" charset="0"/>
                <a:cs typeface="Arial" charset="0"/>
              </a:rPr>
              <a:t>o Vinculo Contratual</a:t>
            </a:r>
            <a:r>
              <a:rPr lang="pt-BR" sz="1000" cap="all" dirty="0">
                <a:latin typeface="Arial" charset="0"/>
                <a:cs typeface="Arial" charset="0"/>
              </a:rPr>
              <a:t>,</a:t>
            </a:r>
            <a:r>
              <a:rPr lang="pt-BR" sz="1000" dirty="0">
                <a:latin typeface="Arial" charset="0"/>
                <a:cs typeface="Arial" charset="0"/>
              </a:rPr>
              <a:t> conforme abaixo:</a:t>
            </a:r>
          </a:p>
          <a:p>
            <a:pPr>
              <a:defRPr/>
            </a:pPr>
            <a:r>
              <a:rPr lang="pt-BR" sz="1000" b="1" dirty="0">
                <a:latin typeface="Arial" charset="0"/>
                <a:cs typeface="Arial" charset="0"/>
              </a:rPr>
              <a:t> </a:t>
            </a:r>
            <a:endParaRPr lang="pt-BR" sz="1000" dirty="0">
              <a:latin typeface="Arial" charset="0"/>
              <a:cs typeface="Arial" charset="0"/>
            </a:endParaRPr>
          </a:p>
          <a:p>
            <a:pPr>
              <a:defRPr/>
            </a:pPr>
            <a:r>
              <a:rPr lang="pt-BR" sz="1000" b="1" dirty="0">
                <a:latin typeface="Arial" charset="0"/>
                <a:cs typeface="Arial" charset="0"/>
              </a:rPr>
              <a:t>Preenchimento obrigatório apenas dos campos com asterisco (*)</a:t>
            </a:r>
          </a:p>
        </p:txBody>
      </p:sp>
      <p:sp>
        <p:nvSpPr>
          <p:cNvPr id="7" name="Retângulo 3"/>
          <p:cNvSpPr>
            <a:spLocks noChangeArrowheads="1"/>
          </p:cNvSpPr>
          <p:nvPr/>
        </p:nvSpPr>
        <p:spPr bwMode="auto">
          <a:xfrm>
            <a:off x="1366838" y="5151438"/>
            <a:ext cx="16081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1000">
                <a:latin typeface="Verdana" panose="020B0604030504040204" pitchFamily="34" charset="0"/>
              </a:rPr>
              <a:t>Adicionar o número do local</a:t>
            </a:r>
          </a:p>
          <a:p>
            <a:pPr>
              <a:spcBef>
                <a:spcPct val="0"/>
              </a:spcBef>
              <a:buFontTx/>
              <a:buNone/>
            </a:pPr>
            <a:r>
              <a:rPr lang="pt-BR" altLang="pt-BR" sz="1000">
                <a:latin typeface="Verdana" panose="020B0604030504040204" pitchFamily="34" charset="0"/>
              </a:rPr>
              <a:t>E clicar em </a:t>
            </a:r>
            <a:r>
              <a:rPr lang="pt-BR" altLang="pt-BR" sz="1000" b="1">
                <a:latin typeface="Verdana" panose="020B0604030504040204" pitchFamily="34" charset="0"/>
              </a:rPr>
              <a:t>PRÓXIMO</a:t>
            </a:r>
            <a:endParaRPr lang="pt-BR" altLang="pt-BR" sz="1000">
              <a:latin typeface="Verdana" panose="020B0604030504040204" pitchFamily="34" charset="0"/>
            </a:endParaRPr>
          </a:p>
        </p:txBody>
      </p:sp>
      <p:sp>
        <p:nvSpPr>
          <p:cNvPr id="8" name="Retângulo 4"/>
          <p:cNvSpPr>
            <a:spLocks noChangeArrowheads="1"/>
          </p:cNvSpPr>
          <p:nvPr/>
        </p:nvSpPr>
        <p:spPr bwMode="auto">
          <a:xfrm>
            <a:off x="1222375" y="1635125"/>
            <a:ext cx="1665288"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1000" dirty="0">
                <a:latin typeface="Arial" panose="020B0604020202020204" pitchFamily="34" charset="0"/>
              </a:rPr>
              <a:t> </a:t>
            </a:r>
          </a:p>
          <a:p>
            <a:pPr>
              <a:spcBef>
                <a:spcPct val="0"/>
              </a:spcBef>
              <a:buFontTx/>
              <a:buNone/>
            </a:pPr>
            <a:r>
              <a:rPr lang="pt-BR" altLang="pt-BR" sz="1000" dirty="0">
                <a:latin typeface="Arial" panose="020B0604020202020204" pitchFamily="34" charset="0"/>
              </a:rPr>
              <a:t>*Na Previsão de Termino não necessita preenchimento</a:t>
            </a:r>
          </a:p>
          <a:p>
            <a:pPr>
              <a:spcBef>
                <a:spcPct val="0"/>
              </a:spcBef>
              <a:buFontTx/>
              <a:buNone/>
            </a:pPr>
            <a:r>
              <a:rPr lang="pt-BR" altLang="pt-BR" sz="1000" dirty="0">
                <a:latin typeface="Arial" panose="020B0604020202020204" pitchFamily="34" charset="0"/>
              </a:rPr>
              <a:t> </a:t>
            </a:r>
          </a:p>
          <a:p>
            <a:pPr>
              <a:spcBef>
                <a:spcPct val="0"/>
              </a:spcBef>
              <a:buFontTx/>
              <a:buNone/>
            </a:pPr>
            <a:r>
              <a:rPr lang="pt-BR" altLang="pt-BR" sz="1000" dirty="0">
                <a:latin typeface="Arial" panose="020B0604020202020204" pitchFamily="34" charset="0"/>
              </a:rPr>
              <a:t>* No Tipo de Vínculo: </a:t>
            </a:r>
            <a:r>
              <a:rPr lang="pt-BR" altLang="pt-BR" sz="1000" b="1" dirty="0">
                <a:latin typeface="Arial" panose="020B0604020202020204" pitchFamily="34" charset="0"/>
              </a:rPr>
              <a:t>Empregado</a:t>
            </a:r>
            <a:r>
              <a:rPr lang="pt-BR" altLang="pt-BR" sz="1000" dirty="0">
                <a:latin typeface="Arial" panose="020B0604020202020204" pitchFamily="34" charset="0"/>
              </a:rPr>
              <a:t> - Registrado por carteira de Trabalho</a:t>
            </a:r>
          </a:p>
          <a:p>
            <a:pPr>
              <a:spcBef>
                <a:spcPct val="0"/>
              </a:spcBef>
              <a:buFontTx/>
              <a:buNone/>
            </a:pPr>
            <a:r>
              <a:rPr lang="pt-BR" altLang="pt-BR" sz="1000" b="1" dirty="0">
                <a:latin typeface="Arial" panose="020B0604020202020204" pitchFamily="34" charset="0"/>
              </a:rPr>
              <a:t>Empregado Público </a:t>
            </a:r>
            <a:r>
              <a:rPr lang="pt-BR" altLang="pt-BR" sz="1000" dirty="0">
                <a:latin typeface="Arial" panose="020B0604020202020204" pitchFamily="34" charset="0"/>
              </a:rPr>
              <a:t>-  Órgão Público</a:t>
            </a:r>
          </a:p>
          <a:p>
            <a:pPr>
              <a:spcBef>
                <a:spcPct val="0"/>
              </a:spcBef>
              <a:buFontTx/>
              <a:buNone/>
            </a:pPr>
            <a:r>
              <a:rPr lang="pt-BR" altLang="pt-BR" sz="1000" b="1" dirty="0">
                <a:latin typeface="Arial" panose="020B0604020202020204" pitchFamily="34" charset="0"/>
              </a:rPr>
              <a:t>Prestador de Serviço </a:t>
            </a:r>
            <a:r>
              <a:rPr lang="pt-BR" altLang="pt-BR" sz="1000" dirty="0">
                <a:latin typeface="Arial" panose="020B0604020202020204" pitchFamily="34" charset="0"/>
              </a:rPr>
              <a:t>– Registrado por Contrato de Prestação de Serviço</a:t>
            </a:r>
          </a:p>
          <a:p>
            <a:pPr>
              <a:spcBef>
                <a:spcPct val="0"/>
              </a:spcBef>
              <a:buFontTx/>
              <a:buNone/>
            </a:pPr>
            <a:r>
              <a:rPr lang="pt-BR" altLang="pt-BR" sz="1000" b="1" dirty="0">
                <a:latin typeface="Arial" panose="020B0604020202020204" pitchFamily="34" charset="0"/>
              </a:rPr>
              <a:t>Servidor Público </a:t>
            </a:r>
            <a:r>
              <a:rPr lang="pt-BR" altLang="pt-BR" sz="1000" dirty="0">
                <a:latin typeface="Arial" panose="020B0604020202020204" pitchFamily="34" charset="0"/>
              </a:rPr>
              <a:t>- Órgão Público</a:t>
            </a:r>
          </a:p>
          <a:p>
            <a:pPr>
              <a:spcBef>
                <a:spcPct val="0"/>
              </a:spcBef>
              <a:buFontTx/>
              <a:buNone/>
            </a:pPr>
            <a:r>
              <a:rPr lang="pt-BR" altLang="pt-BR" sz="1000" b="1" dirty="0">
                <a:latin typeface="Arial" panose="020B0604020202020204" pitchFamily="34" charset="0"/>
              </a:rPr>
              <a:t>Sócio</a:t>
            </a:r>
            <a:r>
              <a:rPr lang="pt-BR" altLang="pt-BR" sz="1000" dirty="0">
                <a:latin typeface="Arial" panose="020B0604020202020204" pitchFamily="34" charset="0"/>
              </a:rPr>
              <a:t> – Quando Sócio</a:t>
            </a:r>
          </a:p>
          <a:p>
            <a:pPr>
              <a:spcBef>
                <a:spcPct val="0"/>
              </a:spcBef>
              <a:buFontTx/>
              <a:buNone/>
            </a:pPr>
            <a:r>
              <a:rPr lang="pt-BR" altLang="pt-BR" sz="1000" dirty="0">
                <a:latin typeface="Arial" panose="020B0604020202020204" pitchFamily="34" charset="0"/>
              </a:rPr>
              <a:t> </a:t>
            </a:r>
          </a:p>
          <a:p>
            <a:pPr>
              <a:spcBef>
                <a:spcPct val="0"/>
              </a:spcBef>
              <a:buFontTx/>
              <a:buNone/>
            </a:pPr>
            <a:r>
              <a:rPr lang="pt-BR" altLang="pt-BR" sz="1000" dirty="0">
                <a:latin typeface="Arial" panose="020B0604020202020204" pitchFamily="34" charset="0"/>
              </a:rPr>
              <a:t>*Caso o Endereço seja o mesmo do Contratante poderá copiar dados</a:t>
            </a:r>
            <a:endParaRPr lang="pt-BR" altLang="pt-BR" sz="1000" dirty="0">
              <a:latin typeface="Verdana" panose="020B0604030504040204" pitchFamily="34" charset="0"/>
            </a:endParaRPr>
          </a:p>
        </p:txBody>
      </p:sp>
      <p:sp>
        <p:nvSpPr>
          <p:cNvPr id="9" name="Rectangle 15"/>
          <p:cNvSpPr>
            <a:spLocks noChangeArrowheads="1"/>
          </p:cNvSpPr>
          <p:nvPr/>
        </p:nvSpPr>
        <p:spPr bwMode="auto">
          <a:xfrm>
            <a:off x="1019175" y="-476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pt-BR" altLang="pt-BR" sz="1800">
              <a:latin typeface="Arial" panose="020B0604020202020204" pitchFamily="34" charset="0"/>
            </a:endParaRPr>
          </a:p>
        </p:txBody>
      </p:sp>
      <p:cxnSp>
        <p:nvCxnSpPr>
          <p:cNvPr id="12" name="Conector de seta reta 6"/>
          <p:cNvCxnSpPr/>
          <p:nvPr/>
        </p:nvCxnSpPr>
        <p:spPr>
          <a:xfrm>
            <a:off x="2366963" y="2120064"/>
            <a:ext cx="5311775" cy="35326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3" name="Conector de seta reta 8"/>
          <p:cNvCxnSpPr/>
          <p:nvPr/>
        </p:nvCxnSpPr>
        <p:spPr>
          <a:xfrm flipV="1">
            <a:off x="2711450" y="2508423"/>
            <a:ext cx="984845" cy="29986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5" name="Conector de seta reta 14"/>
          <p:cNvCxnSpPr/>
          <p:nvPr/>
        </p:nvCxnSpPr>
        <p:spPr>
          <a:xfrm flipV="1">
            <a:off x="2711450" y="3827550"/>
            <a:ext cx="2719388" cy="63808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6" name="Conector de seta reta 19"/>
          <p:cNvCxnSpPr/>
          <p:nvPr/>
        </p:nvCxnSpPr>
        <p:spPr>
          <a:xfrm>
            <a:off x="2233613" y="5757864"/>
            <a:ext cx="1595437" cy="9499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7" name="Conector angulado 22"/>
          <p:cNvCxnSpPr/>
          <p:nvPr/>
        </p:nvCxnSpPr>
        <p:spPr>
          <a:xfrm flipV="1">
            <a:off x="2622550" y="5146848"/>
            <a:ext cx="3343986" cy="203028"/>
          </a:xfrm>
          <a:prstGeom prst="bentConnector3">
            <a:avLst>
              <a:gd name="adj1" fmla="val 53418"/>
            </a:avLst>
          </a:prstGeom>
          <a:ln>
            <a:tailEnd type="arrow"/>
          </a:ln>
        </p:spPr>
        <p:style>
          <a:lnRef idx="3">
            <a:schemeClr val="accent2"/>
          </a:lnRef>
          <a:fillRef idx="0">
            <a:schemeClr val="accent2"/>
          </a:fillRef>
          <a:effectRef idx="2">
            <a:schemeClr val="accent2"/>
          </a:effectRef>
          <a:fontRef idx="minor">
            <a:schemeClr val="tx1"/>
          </a:fontRef>
        </p:style>
      </p:cxnSp>
      <p:pic>
        <p:nvPicPr>
          <p:cNvPr id="2" name="Imagem 1"/>
          <p:cNvPicPr>
            <a:picLocks noChangeAspect="1"/>
          </p:cNvPicPr>
          <p:nvPr/>
        </p:nvPicPr>
        <p:blipFill>
          <a:blip r:embed="rId5"/>
          <a:stretch>
            <a:fillRect/>
          </a:stretch>
        </p:blipFill>
        <p:spPr>
          <a:xfrm>
            <a:off x="4209482" y="664328"/>
            <a:ext cx="5953693" cy="794756"/>
          </a:xfrm>
          <a:prstGeom prst="rect">
            <a:avLst/>
          </a:prstGeom>
        </p:spPr>
      </p:pic>
    </p:spTree>
    <p:extLst>
      <p:ext uri="{BB962C8B-B14F-4D97-AF65-F5344CB8AC3E}">
        <p14:creationId xmlns:p14="http://schemas.microsoft.com/office/powerpoint/2010/main" val="3594421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m 19"/>
          <p:cNvPicPr>
            <a:picLocks noChangeAspect="1"/>
          </p:cNvPicPr>
          <p:nvPr/>
        </p:nvPicPr>
        <p:blipFill>
          <a:blip r:embed="rId2"/>
          <a:stretch>
            <a:fillRect/>
          </a:stretch>
        </p:blipFill>
        <p:spPr>
          <a:xfrm>
            <a:off x="3195639" y="2220267"/>
            <a:ext cx="7790426" cy="1525890"/>
          </a:xfrm>
          <a:prstGeom prst="rect">
            <a:avLst/>
          </a:prstGeom>
        </p:spPr>
      </p:pic>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9807" y="6163920"/>
            <a:ext cx="2472906" cy="524939"/>
          </a:xfrm>
          <a:prstGeom prst="rect">
            <a:avLst/>
          </a:prstGeom>
        </p:spPr>
      </p:pic>
      <p:sp>
        <p:nvSpPr>
          <p:cNvPr id="5" name="Retângulo 1"/>
          <p:cNvSpPr>
            <a:spLocks noChangeArrowheads="1"/>
          </p:cNvSpPr>
          <p:nvPr/>
        </p:nvSpPr>
        <p:spPr bwMode="auto">
          <a:xfrm>
            <a:off x="8325415" y="3750577"/>
            <a:ext cx="1871663"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1000" b="1" dirty="0">
                <a:latin typeface="Arial" panose="020B0604020202020204" pitchFamily="34" charset="0"/>
              </a:rPr>
              <a:t>Quantidade: </a:t>
            </a:r>
            <a:r>
              <a:rPr lang="pt-BR" altLang="pt-BR" sz="1000" dirty="0">
                <a:latin typeface="Arial" panose="020B0604020202020204" pitchFamily="34" charset="0"/>
              </a:rPr>
              <a:t>Mencione a quantidade de horas (Exemplo 4,0000)</a:t>
            </a:r>
          </a:p>
        </p:txBody>
      </p:sp>
      <p:sp>
        <p:nvSpPr>
          <p:cNvPr id="6" name="Retângulo 1"/>
          <p:cNvSpPr>
            <a:spLocks noChangeArrowheads="1"/>
          </p:cNvSpPr>
          <p:nvPr/>
        </p:nvSpPr>
        <p:spPr bwMode="auto">
          <a:xfrm>
            <a:off x="1441450" y="785470"/>
            <a:ext cx="156368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1400" b="1">
                <a:solidFill>
                  <a:srgbClr val="C00000"/>
                </a:solidFill>
                <a:latin typeface="Verdana" panose="020B0604030504040204" pitchFamily="34" charset="0"/>
              </a:rPr>
              <a:t>Passo 3 de 5</a:t>
            </a:r>
          </a:p>
          <a:p>
            <a:pPr>
              <a:spcBef>
                <a:spcPct val="0"/>
              </a:spcBef>
              <a:buFontTx/>
              <a:buNone/>
            </a:pPr>
            <a:endParaRPr lang="pt-BR" altLang="pt-BR" sz="1200" b="1">
              <a:latin typeface="Verdana" panose="020B0604030504040204" pitchFamily="34" charset="0"/>
            </a:endParaRPr>
          </a:p>
          <a:p>
            <a:pPr>
              <a:spcBef>
                <a:spcPct val="0"/>
              </a:spcBef>
              <a:buFontTx/>
              <a:buNone/>
            </a:pPr>
            <a:r>
              <a:rPr lang="pt-BR" altLang="pt-BR" sz="1200" b="1">
                <a:latin typeface="Verdana" panose="020B0604030504040204" pitchFamily="34" charset="0"/>
              </a:rPr>
              <a:t>Atividade Técnica</a:t>
            </a:r>
          </a:p>
          <a:p>
            <a:pPr algn="r">
              <a:spcBef>
                <a:spcPct val="0"/>
              </a:spcBef>
              <a:buFontTx/>
              <a:buNone/>
            </a:pPr>
            <a:endParaRPr lang="pt-BR" altLang="pt-BR" sz="900">
              <a:latin typeface="Verdana" panose="020B0604030504040204" pitchFamily="34" charset="0"/>
            </a:endParaRPr>
          </a:p>
        </p:txBody>
      </p:sp>
      <p:sp>
        <p:nvSpPr>
          <p:cNvPr id="7" name="Retângulo 4"/>
          <p:cNvSpPr>
            <a:spLocks noChangeArrowheads="1"/>
          </p:cNvSpPr>
          <p:nvPr/>
        </p:nvSpPr>
        <p:spPr bwMode="auto">
          <a:xfrm>
            <a:off x="1441450" y="3738220"/>
            <a:ext cx="175418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1000" b="1">
                <a:latin typeface="Verdana" panose="020B0604030504040204" pitchFamily="34" charset="0"/>
              </a:rPr>
              <a:t>* </a:t>
            </a:r>
            <a:r>
              <a:rPr lang="pt-BR" altLang="pt-BR" sz="1000">
                <a:latin typeface="Arial" panose="020B0604020202020204" pitchFamily="34" charset="0"/>
              </a:rPr>
              <a:t>Depois de selecionada todas as opções o profissional deverá obrigatoriamente clicar no botão azul </a:t>
            </a:r>
            <a:r>
              <a:rPr lang="pt-BR" altLang="pt-BR" sz="1000" b="1">
                <a:latin typeface="Arial" panose="020B0604020202020204" pitchFamily="34" charset="0"/>
              </a:rPr>
              <a:t>ADICIONAR ATIVIDADE. </a:t>
            </a:r>
          </a:p>
          <a:p>
            <a:pPr>
              <a:spcBef>
                <a:spcPct val="0"/>
              </a:spcBef>
              <a:buFontTx/>
              <a:buNone/>
            </a:pPr>
            <a:endParaRPr lang="pt-BR" altLang="pt-BR" sz="1000">
              <a:latin typeface="Arial" panose="020B0604020202020204" pitchFamily="34" charset="0"/>
            </a:endParaRPr>
          </a:p>
          <a:p>
            <a:pPr>
              <a:spcBef>
                <a:spcPct val="0"/>
              </a:spcBef>
              <a:buFontTx/>
              <a:buNone/>
            </a:pPr>
            <a:r>
              <a:rPr lang="pt-BR" altLang="pt-BR" sz="1000">
                <a:latin typeface="Arial" panose="020B0604020202020204" pitchFamily="34" charset="0"/>
              </a:rPr>
              <a:t>* Para prosseguimento do preenchimento da ART é obrigatório adicionar ao menos uma atividade.</a:t>
            </a:r>
          </a:p>
          <a:p>
            <a:pPr>
              <a:spcBef>
                <a:spcPct val="0"/>
              </a:spcBef>
              <a:buFontTx/>
              <a:buNone/>
            </a:pPr>
            <a:endParaRPr lang="pt-BR" altLang="pt-BR" sz="1000">
              <a:latin typeface="Verdana" panose="020B0604030504040204" pitchFamily="34" charset="0"/>
            </a:endParaRPr>
          </a:p>
        </p:txBody>
      </p:sp>
      <p:sp>
        <p:nvSpPr>
          <p:cNvPr id="8" name="Retângulo 8"/>
          <p:cNvSpPr>
            <a:spLocks noChangeArrowheads="1"/>
          </p:cNvSpPr>
          <p:nvPr/>
        </p:nvSpPr>
        <p:spPr bwMode="auto">
          <a:xfrm>
            <a:off x="2665413" y="5611470"/>
            <a:ext cx="1584325" cy="552450"/>
          </a:xfrm>
          <a:prstGeom prst="rect">
            <a:avLst/>
          </a:prstGeom>
          <a:solidFill>
            <a:schemeClr val="tx2">
              <a:lumMod val="40000"/>
              <a:lumOff val="60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1000" dirty="0">
                <a:latin typeface="Verdana" panose="020B0604030504040204" pitchFamily="34" charset="0"/>
              </a:rPr>
              <a:t>Para prosseguir clique em </a:t>
            </a:r>
            <a:r>
              <a:rPr lang="pt-BR" altLang="pt-BR" sz="1000" b="1" dirty="0">
                <a:latin typeface="Verdana" panose="020B0604030504040204" pitchFamily="34" charset="0"/>
              </a:rPr>
              <a:t>AVANÇAR</a:t>
            </a:r>
          </a:p>
          <a:p>
            <a:pPr>
              <a:spcBef>
                <a:spcPct val="0"/>
              </a:spcBef>
              <a:buFontTx/>
              <a:buNone/>
            </a:pPr>
            <a:endParaRPr lang="pt-BR" altLang="pt-BR" sz="1000" dirty="0">
              <a:latin typeface="Arial" panose="020B0604020202020204" pitchFamily="34" charset="0"/>
            </a:endParaRPr>
          </a:p>
        </p:txBody>
      </p:sp>
      <p:sp>
        <p:nvSpPr>
          <p:cNvPr id="9" name="Rectangle 16"/>
          <p:cNvSpPr>
            <a:spLocks noChangeArrowheads="1"/>
          </p:cNvSpPr>
          <p:nvPr/>
        </p:nvSpPr>
        <p:spPr bwMode="auto">
          <a:xfrm>
            <a:off x="1333500" y="-12258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pt-BR" altLang="pt-BR" sz="1800">
              <a:latin typeface="Arial" panose="020B0604020202020204" pitchFamily="34" charset="0"/>
            </a:endParaRPr>
          </a:p>
        </p:txBody>
      </p:sp>
      <p:sp>
        <p:nvSpPr>
          <p:cNvPr id="11" name="Retângulo 4"/>
          <p:cNvSpPr>
            <a:spLocks noChangeArrowheads="1"/>
          </p:cNvSpPr>
          <p:nvPr/>
        </p:nvSpPr>
        <p:spPr bwMode="auto">
          <a:xfrm>
            <a:off x="3170238" y="1785595"/>
            <a:ext cx="31226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1400">
                <a:latin typeface="Verdana" panose="020B0604030504040204" pitchFamily="34" charset="0"/>
              </a:rPr>
              <a:t>Descreva as atividades técnicas:</a:t>
            </a:r>
          </a:p>
        </p:txBody>
      </p:sp>
      <p:cxnSp>
        <p:nvCxnSpPr>
          <p:cNvPr id="13" name="Conector de seta reta 6"/>
          <p:cNvCxnSpPr/>
          <p:nvPr/>
        </p:nvCxnSpPr>
        <p:spPr>
          <a:xfrm flipV="1">
            <a:off x="4465638" y="2585695"/>
            <a:ext cx="0" cy="123666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4" name="Conector de seta reta 12"/>
          <p:cNvCxnSpPr/>
          <p:nvPr/>
        </p:nvCxnSpPr>
        <p:spPr>
          <a:xfrm flipV="1">
            <a:off x="6135688" y="2585695"/>
            <a:ext cx="0" cy="122555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5" name="Conector de seta reta 14"/>
          <p:cNvCxnSpPr/>
          <p:nvPr/>
        </p:nvCxnSpPr>
        <p:spPr>
          <a:xfrm flipV="1">
            <a:off x="8748713" y="2585695"/>
            <a:ext cx="0" cy="114776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6" name="CaixaDeTexto 20"/>
          <p:cNvSpPr txBox="1">
            <a:spLocks noChangeArrowheads="1"/>
          </p:cNvSpPr>
          <p:nvPr/>
        </p:nvSpPr>
        <p:spPr bwMode="auto">
          <a:xfrm>
            <a:off x="3700463" y="3733458"/>
            <a:ext cx="12239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1000" b="1">
                <a:latin typeface="Verdana" panose="020B0604030504040204" pitchFamily="34" charset="0"/>
              </a:rPr>
              <a:t>Atividade: </a:t>
            </a:r>
            <a:r>
              <a:rPr lang="pt-BR" altLang="pt-BR" sz="1000">
                <a:latin typeface="Verdana" panose="020B0604030504040204" pitchFamily="34" charset="0"/>
              </a:rPr>
              <a:t>Desempenho de cargo e função técnica</a:t>
            </a:r>
          </a:p>
        </p:txBody>
      </p:sp>
      <p:sp>
        <p:nvSpPr>
          <p:cNvPr id="17" name="CaixaDeTexto 21"/>
          <p:cNvSpPr txBox="1">
            <a:spLocks noChangeArrowheads="1"/>
          </p:cNvSpPr>
          <p:nvPr/>
        </p:nvSpPr>
        <p:spPr bwMode="auto">
          <a:xfrm>
            <a:off x="5113338" y="3811245"/>
            <a:ext cx="1792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1000" b="1">
                <a:latin typeface="Verdana" panose="020B0604030504040204" pitchFamily="34" charset="0"/>
              </a:rPr>
              <a:t>Unidade de Medida: </a:t>
            </a:r>
            <a:r>
              <a:rPr lang="pt-BR" altLang="pt-BR" sz="1000">
                <a:latin typeface="Verdana" panose="020B0604030504040204" pitchFamily="34" charset="0"/>
              </a:rPr>
              <a:t>Hora/Dia</a:t>
            </a:r>
          </a:p>
        </p:txBody>
      </p:sp>
      <p:cxnSp>
        <p:nvCxnSpPr>
          <p:cNvPr id="18" name="Conector de seta reta 12288"/>
          <p:cNvCxnSpPr/>
          <p:nvPr/>
        </p:nvCxnSpPr>
        <p:spPr>
          <a:xfrm flipV="1">
            <a:off x="2908300" y="2801595"/>
            <a:ext cx="476250" cy="128587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9" name="Conector de seta reta 12300"/>
          <p:cNvCxnSpPr/>
          <p:nvPr/>
        </p:nvCxnSpPr>
        <p:spPr>
          <a:xfrm flipV="1">
            <a:off x="3195638" y="3746157"/>
            <a:ext cx="570425" cy="186531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2" name="Imagem 1"/>
          <p:cNvPicPr>
            <a:picLocks noChangeAspect="1"/>
          </p:cNvPicPr>
          <p:nvPr/>
        </p:nvPicPr>
        <p:blipFill>
          <a:blip r:embed="rId4"/>
          <a:stretch>
            <a:fillRect/>
          </a:stretch>
        </p:blipFill>
        <p:spPr>
          <a:xfrm>
            <a:off x="3384550" y="445712"/>
            <a:ext cx="6586537" cy="939833"/>
          </a:xfrm>
          <a:prstGeom prst="rect">
            <a:avLst/>
          </a:prstGeom>
        </p:spPr>
      </p:pic>
    </p:spTree>
    <p:extLst>
      <p:ext uri="{BB962C8B-B14F-4D97-AF65-F5344CB8AC3E}">
        <p14:creationId xmlns:p14="http://schemas.microsoft.com/office/powerpoint/2010/main" val="3611403569"/>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ombra Extrema">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1241</TotalTime>
  <Words>1054</Words>
  <Application>Microsoft Office PowerPoint</Application>
  <PresentationFormat>Widescreen</PresentationFormat>
  <Paragraphs>124</Paragraphs>
  <Slides>13</Slides>
  <Notes>0</Notes>
  <HiddenSlides>0</HiddenSlides>
  <MMClips>0</MMClips>
  <ScaleCrop>false</ScaleCrop>
  <HeadingPairs>
    <vt:vector size="8" baseType="variant">
      <vt:variant>
        <vt:lpstr>Fontes usadas</vt:lpstr>
      </vt:variant>
      <vt:variant>
        <vt:i4>6</vt:i4>
      </vt:variant>
      <vt:variant>
        <vt:lpstr>Tema</vt:lpstr>
      </vt:variant>
      <vt:variant>
        <vt:i4>1</vt:i4>
      </vt:variant>
      <vt:variant>
        <vt:lpstr>Títulos de slides</vt:lpstr>
      </vt:variant>
      <vt:variant>
        <vt:i4>13</vt:i4>
      </vt:variant>
      <vt:variant>
        <vt:lpstr>Apresentações personalizadas</vt:lpstr>
      </vt:variant>
      <vt:variant>
        <vt:i4>1</vt:i4>
      </vt:variant>
    </vt:vector>
  </HeadingPairs>
  <TitlesOfParts>
    <vt:vector size="21" baseType="lpstr">
      <vt:lpstr>Arial</vt:lpstr>
      <vt:lpstr>Arial Black</vt:lpstr>
      <vt:lpstr>Arial Rounded MT Bold</vt:lpstr>
      <vt:lpstr>Calibri</vt:lpstr>
      <vt:lpstr>Tahoma</vt:lpstr>
      <vt:lpstr>Verdana</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personalizada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BRENDA GUIMARAES DE MORAES</dc:creator>
  <cp:lastModifiedBy>RENILDA ALCANTARA KOHLHASE</cp:lastModifiedBy>
  <cp:revision>164</cp:revision>
  <dcterms:created xsi:type="dcterms:W3CDTF">2017-04-03T17:36:34Z</dcterms:created>
  <dcterms:modified xsi:type="dcterms:W3CDTF">2024-06-25T14:03:24Z</dcterms:modified>
</cp:coreProperties>
</file>