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79" r:id="rId3"/>
    <p:sldId id="280" r:id="rId4"/>
    <p:sldId id="291" r:id="rId5"/>
    <p:sldId id="292" r:id="rId6"/>
    <p:sldId id="302" r:id="rId7"/>
    <p:sldId id="303" r:id="rId8"/>
    <p:sldId id="304" r:id="rId9"/>
    <p:sldId id="305" r:id="rId10"/>
    <p:sldId id="306" r:id="rId11"/>
    <p:sldId id="308" r:id="rId12"/>
    <p:sldId id="310" r:id="rId13"/>
    <p:sldId id="307" r:id="rId14"/>
    <p:sldId id="295" r:id="rId15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5501" autoAdjust="0"/>
  </p:normalViewPr>
  <p:slideViewPr>
    <p:cSldViewPr snapToGrid="0">
      <p:cViewPr>
        <p:scale>
          <a:sx n="66" d="100"/>
          <a:sy n="66" d="100"/>
        </p:scale>
        <p:origin x="960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5E7-EA89-484A-857B-5F88C4E57AB5}" type="datetimeFigureOut">
              <a:rPr lang="pt-BR" smtClean="0"/>
              <a:t>26/03/2020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429-CF89-4CAB-A8CF-2F3741430AD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45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12983" y="2247440"/>
            <a:ext cx="9144000" cy="869855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pt-BR" dirty="0" smtClean="0"/>
              <a:t>ESCREVA O SEU 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983" y="3734240"/>
            <a:ext cx="9144000" cy="5403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5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2998AC-5DE3-41CE-A26D-AE3EF76F5A46}" type="datetimeFigureOut">
              <a:rPr lang="pt-BR" smtClean="0"/>
              <a:t>26/03/2020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13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66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73" y="2171"/>
            <a:ext cx="156915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ESCREVA O SEU TÍTULO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Tópico principal</a:t>
            </a:r>
          </a:p>
          <a:p>
            <a:pPr lvl="1"/>
            <a:r>
              <a:rPr lang="pt-BR" dirty="0" err="1" smtClean="0"/>
              <a:t>Subtópico</a:t>
            </a:r>
            <a:endParaRPr lang="pt-BR" dirty="0" smtClean="0"/>
          </a:p>
          <a:p>
            <a:pPr lvl="2"/>
            <a:r>
              <a:rPr lang="pt-BR" dirty="0" smtClean="0"/>
              <a:t>Se houver </a:t>
            </a:r>
            <a:r>
              <a:rPr lang="pt-BR" dirty="0" err="1" smtClean="0"/>
              <a:t>subtópico</a:t>
            </a:r>
            <a:r>
              <a:rPr lang="pt-BR" dirty="0" smtClean="0"/>
              <a:t> do </a:t>
            </a:r>
            <a:r>
              <a:rPr lang="pt-BR" dirty="0" err="1" smtClean="0"/>
              <a:t>subtópico</a:t>
            </a:r>
            <a:r>
              <a:rPr lang="pt-BR" dirty="0" smtClean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996588" cy="447455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-3" y="0"/>
            <a:ext cx="5177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@crea-mt.org.br" TargetMode="External"/><Relationship Id="rId2" Type="http://schemas.openxmlformats.org/officeDocument/2006/relationships/hyperlink" Target="http://www.crea-mt.org.br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tivos.confea.org.br/downloads/1025-09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crea.creamt.org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77" y="2516276"/>
            <a:ext cx="3832631" cy="81357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04459" y="5346402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SISTEMA </a:t>
            </a:r>
            <a:r>
              <a:rPr lang="pt-BR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2565" y="3799518"/>
            <a:ext cx="96064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</a:t>
            </a:r>
            <a:r>
              <a:rPr lang="pt-BR" sz="3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SOLICITAR BAIXA DE ART SEM REGISTRO DE ATESTADO</a:t>
            </a:r>
            <a:endParaRPr lang="pt-BR" sz="3200" b="1" dirty="0">
              <a:solidFill>
                <a:srgbClr val="1F497D">
                  <a:lumMod val="60000"/>
                  <a:lumOff val="4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2162951" y="2757926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6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101" y="2448363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588" y="2457888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501" y="1602226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438" y="1648263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901263" y="3816788"/>
            <a:ext cx="2798763" cy="842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7"/>
          <p:cNvSpPr>
            <a:spLocks noChangeArrowheads="1"/>
          </p:cNvSpPr>
          <p:nvPr/>
        </p:nvSpPr>
        <p:spPr bwMode="auto">
          <a:xfrm>
            <a:off x="3837763" y="3970776"/>
            <a:ext cx="28622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diretamente sobre </a:t>
            </a:r>
            <a:r>
              <a:rPr lang="pt-BR" altLang="pt-BR" sz="1100" b="1">
                <a:latin typeface="Verdana" panose="020B0604030504040204" pitchFamily="34" charset="0"/>
              </a:rPr>
              <a:t>Pesquisar</a:t>
            </a:r>
            <a:r>
              <a:rPr lang="pt-BR" altLang="pt-BR" sz="1100">
                <a:latin typeface="Verdana" panose="020B0604030504040204" pitchFamily="34" charset="0"/>
              </a:rPr>
              <a:t> e aguarde o carregamento da lista com as ART’s.</a:t>
            </a:r>
          </a:p>
        </p:txBody>
      </p:sp>
      <p:cxnSp>
        <p:nvCxnSpPr>
          <p:cNvPr id="13" name="Conector de seta reta 23"/>
          <p:cNvCxnSpPr>
            <a:stCxn id="10" idx="1"/>
          </p:cNvCxnSpPr>
          <p:nvPr/>
        </p:nvCxnSpPr>
        <p:spPr>
          <a:xfrm flipH="1" flipV="1">
            <a:off x="2666188" y="3588188"/>
            <a:ext cx="1235075" cy="6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763" y="1457763"/>
            <a:ext cx="9144000" cy="320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8" y="1838763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51" y="2127688"/>
            <a:ext cx="57626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76" y="2429313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8" y="2688076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88" y="2959538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913" y="3273863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026" y="3543738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26" y="1854638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26" y="237851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01" y="274681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01" y="3023038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363" y="3256401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m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001" y="3558026"/>
            <a:ext cx="9429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551763" y="2073713"/>
            <a:ext cx="9036050" cy="290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9" name="CaixaDeTexto 15"/>
          <p:cNvSpPr txBox="1">
            <a:spLocks noChangeArrowheads="1"/>
          </p:cNvSpPr>
          <p:nvPr/>
        </p:nvSpPr>
        <p:spPr bwMode="auto">
          <a:xfrm>
            <a:off x="4706126" y="4829613"/>
            <a:ext cx="24177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sua ART na lista e clique em “</a:t>
            </a:r>
            <a:r>
              <a:rPr lang="pt-BR" altLang="pt-BR" sz="1100" b="1">
                <a:latin typeface="Verdana" panose="020B0604030504040204" pitchFamily="34" charset="0"/>
              </a:rPr>
              <a:t>Adicionar ART’s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683901" y="4789926"/>
            <a:ext cx="2303462" cy="471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8860613" y="4208901"/>
            <a:ext cx="1223963" cy="4508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2" name="Conector de seta reta 33"/>
          <p:cNvCxnSpPr>
            <a:stCxn id="30" idx="3"/>
          </p:cNvCxnSpPr>
          <p:nvPr/>
        </p:nvCxnSpPr>
        <p:spPr>
          <a:xfrm flipV="1">
            <a:off x="6987363" y="4659751"/>
            <a:ext cx="1873250" cy="365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3" name="Imagem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63" y="5490013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tângulo 36"/>
          <p:cNvSpPr>
            <a:spLocks noChangeArrowheads="1"/>
          </p:cNvSpPr>
          <p:nvPr/>
        </p:nvSpPr>
        <p:spPr bwMode="auto">
          <a:xfrm>
            <a:off x="2709051" y="5669401"/>
            <a:ext cx="2551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Salvar e Avançar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748738" y="5490013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6" name="Conector de seta reta 44"/>
          <p:cNvCxnSpPr>
            <a:endCxn id="33" idx="1"/>
          </p:cNvCxnSpPr>
          <p:nvPr/>
        </p:nvCxnSpPr>
        <p:spPr>
          <a:xfrm>
            <a:off x="5072838" y="5713851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7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01" y="811651"/>
            <a:ext cx="1905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CaixaDeTexto 4"/>
          <p:cNvSpPr txBox="1">
            <a:spLocks noChangeArrowheads="1"/>
          </p:cNvSpPr>
          <p:nvPr/>
        </p:nvSpPr>
        <p:spPr bwMode="auto">
          <a:xfrm>
            <a:off x="4979176" y="900551"/>
            <a:ext cx="2070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Deixe marcado como “</a:t>
            </a:r>
            <a:r>
              <a:rPr lang="pt-BR" altLang="pt-BR" sz="1100" b="1">
                <a:latin typeface="Verdana" panose="020B0604030504040204" pitchFamily="34" charset="0"/>
              </a:rPr>
              <a:t>Não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4934726" y="854513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0" name="Conector de seta reta 40"/>
          <p:cNvCxnSpPr>
            <a:stCxn id="39" idx="1"/>
          </p:cNvCxnSpPr>
          <p:nvPr/>
        </p:nvCxnSpPr>
        <p:spPr>
          <a:xfrm flipH="1">
            <a:off x="2331226" y="1091051"/>
            <a:ext cx="2603500" cy="85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39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70" y="318268"/>
            <a:ext cx="6554115" cy="3267531"/>
          </a:xfrm>
          <a:prstGeom prst="rect">
            <a:avLst/>
          </a:prstGeom>
        </p:spPr>
      </p:pic>
      <p:sp>
        <p:nvSpPr>
          <p:cNvPr id="5" name="Retângulo 7"/>
          <p:cNvSpPr>
            <a:spLocks noChangeArrowheads="1"/>
          </p:cNvSpPr>
          <p:nvPr/>
        </p:nvSpPr>
        <p:spPr bwMode="auto">
          <a:xfrm>
            <a:off x="930166" y="3913849"/>
            <a:ext cx="2862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 smtClean="0">
                <a:latin typeface="Verdana" panose="020B0604030504040204" pitchFamily="34" charset="0"/>
              </a:rPr>
              <a:t>1 - Selecione documentos para comprovar a baixa de ART.</a:t>
            </a:r>
            <a:endParaRPr lang="pt-BR" altLang="pt-BR" sz="1100" dirty="0">
              <a:latin typeface="Verdana" panose="020B0604030504040204" pitchFamily="34" charset="0"/>
            </a:endParaRPr>
          </a:p>
        </p:txBody>
      </p:sp>
      <p:cxnSp>
        <p:nvCxnSpPr>
          <p:cNvPr id="6" name="Conector de seta reta 23"/>
          <p:cNvCxnSpPr/>
          <p:nvPr/>
        </p:nvCxnSpPr>
        <p:spPr>
          <a:xfrm flipV="1">
            <a:off x="2280745" y="3317818"/>
            <a:ext cx="153851" cy="5251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930166" y="3842958"/>
            <a:ext cx="2862263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828" y="4525974"/>
            <a:ext cx="4725059" cy="1629002"/>
          </a:xfrm>
          <a:prstGeom prst="rect">
            <a:avLst/>
          </a:prstGeom>
        </p:spPr>
      </p:pic>
      <p:sp>
        <p:nvSpPr>
          <p:cNvPr id="12" name="Retângulo 47"/>
          <p:cNvSpPr>
            <a:spLocks noChangeArrowheads="1"/>
          </p:cNvSpPr>
          <p:nvPr/>
        </p:nvSpPr>
        <p:spPr bwMode="auto">
          <a:xfrm>
            <a:off x="1159040" y="5341313"/>
            <a:ext cx="25511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 smtClean="0">
                <a:latin typeface="Verdana" panose="020B0604030504040204" pitchFamily="34" charset="0"/>
              </a:rPr>
              <a:t>2 - Clique </a:t>
            </a:r>
            <a:r>
              <a:rPr lang="pt-BR" altLang="pt-BR" sz="1100" dirty="0">
                <a:latin typeface="Verdana" panose="020B0604030504040204" pitchFamily="34" charset="0"/>
              </a:rPr>
              <a:t>em “</a:t>
            </a:r>
            <a:r>
              <a:rPr lang="pt-BR" altLang="pt-BR" sz="1100" b="1" dirty="0">
                <a:latin typeface="Verdana" panose="020B0604030504040204" pitchFamily="34" charset="0"/>
              </a:rPr>
              <a:t>Salvar e Avançar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165533" y="5276383"/>
            <a:ext cx="2305050" cy="471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49"/>
          <p:cNvCxnSpPr/>
          <p:nvPr/>
        </p:nvCxnSpPr>
        <p:spPr>
          <a:xfrm flipV="1">
            <a:off x="3489633" y="4939862"/>
            <a:ext cx="1116195" cy="560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8096254" y="3149898"/>
            <a:ext cx="3028945" cy="1549102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200" b="1" u="sng" dirty="0">
                <a:latin typeface="Verdana" panose="020B0604030504040204" pitchFamily="34" charset="0"/>
              </a:rPr>
              <a:t>ATENÇÃO:</a:t>
            </a:r>
          </a:p>
          <a:p>
            <a:pPr marL="171450" indent="-17145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latin typeface="Verdana" panose="020B0604030504040204" pitchFamily="34" charset="0"/>
              </a:rPr>
              <a:t>Não esqueça de anexar uma declaração informando o motivo da baixa da ART. </a:t>
            </a:r>
            <a:r>
              <a:rPr lang="pt-BR" altLang="pt-BR" sz="1200" b="1" dirty="0" smtClean="0">
                <a:latin typeface="Verdana" panose="020B0604030504040204" pitchFamily="34" charset="0"/>
              </a:rPr>
              <a:t>Conforme sugestão na próxima página.</a:t>
            </a:r>
            <a:endParaRPr lang="pt-BR" altLang="pt-BR" sz="1200" dirty="0">
              <a:latin typeface="Verdana" panose="020B0604030504040204" pitchFamily="34" charset="0"/>
            </a:endParaRPr>
          </a:p>
        </p:txBody>
      </p:sp>
      <p:cxnSp>
        <p:nvCxnSpPr>
          <p:cNvPr id="16" name="Conector de seta reta 23"/>
          <p:cNvCxnSpPr>
            <a:stCxn id="15" idx="1"/>
          </p:cNvCxnSpPr>
          <p:nvPr/>
        </p:nvCxnSpPr>
        <p:spPr>
          <a:xfrm flipH="1" flipV="1">
            <a:off x="4182054" y="2957241"/>
            <a:ext cx="3914200" cy="967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2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6348" y="275297"/>
            <a:ext cx="3059629" cy="193930"/>
          </a:xfrm>
          <a:prstGeom prst="rect">
            <a:avLst/>
          </a:prstGeom>
        </p:spPr>
        <p:txBody>
          <a:bodyPr vert="horz" wrap="square" lIns="0" tIns="14254" rIns="0" bIns="0" rtlCol="0">
            <a:spAutoFit/>
          </a:bodyPr>
          <a:lstStyle/>
          <a:p>
            <a:pPr marL="1326741" marR="3258" indent="-1319003">
              <a:lnSpc>
                <a:spcPts val="737"/>
              </a:lnSpc>
              <a:spcBef>
                <a:spcPts val="112"/>
              </a:spcBef>
            </a:pPr>
            <a:r>
              <a:rPr sz="641" b="1" spc="-3" dirty="0">
                <a:latin typeface="Times New Roman"/>
                <a:cs typeface="Times New Roman"/>
              </a:rPr>
              <a:t>CONSELHO REGIONAL DE ENGENHARIA E AGRONOMIA DO MATO GROSSO  </a:t>
            </a:r>
            <a:r>
              <a:rPr sz="641" b="1" dirty="0">
                <a:latin typeface="Times New Roman"/>
                <a:cs typeface="Times New Roman"/>
              </a:rPr>
              <a:t>CREA-MT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27696" y="6375170"/>
            <a:ext cx="2338805" cy="14928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algn="ctr">
              <a:lnSpc>
                <a:spcPts val="605"/>
              </a:lnSpc>
              <a:spcBef>
                <a:spcPts val="64"/>
              </a:spcBef>
            </a:pPr>
            <a:r>
              <a:rPr sz="513" spc="-6" dirty="0">
                <a:latin typeface="Times New Roman"/>
                <a:cs typeface="Times New Roman"/>
              </a:rPr>
              <a:t>Av. </a:t>
            </a:r>
            <a:r>
              <a:rPr sz="513" dirty="0">
                <a:latin typeface="Times New Roman"/>
                <a:cs typeface="Times New Roman"/>
              </a:rPr>
              <a:t>Hist. </a:t>
            </a:r>
            <a:r>
              <a:rPr sz="513" spc="-3" dirty="0">
                <a:latin typeface="Times New Roman"/>
                <a:cs typeface="Times New Roman"/>
              </a:rPr>
              <a:t>Rubens </a:t>
            </a:r>
            <a:r>
              <a:rPr sz="513" dirty="0">
                <a:latin typeface="Times New Roman"/>
                <a:cs typeface="Times New Roman"/>
              </a:rPr>
              <a:t>de </a:t>
            </a:r>
            <a:r>
              <a:rPr sz="513" spc="-3" dirty="0">
                <a:latin typeface="Times New Roman"/>
                <a:cs typeface="Times New Roman"/>
              </a:rPr>
              <a:t>Mendonça, 491 </a:t>
            </a:r>
            <a:r>
              <a:rPr sz="513" dirty="0">
                <a:latin typeface="Times New Roman"/>
                <a:cs typeface="Times New Roman"/>
              </a:rPr>
              <a:t>- </a:t>
            </a:r>
            <a:r>
              <a:rPr sz="513" spc="-6" dirty="0">
                <a:latin typeface="Times New Roman"/>
                <a:cs typeface="Times New Roman"/>
              </a:rPr>
              <a:t>Araés </a:t>
            </a:r>
            <a:r>
              <a:rPr sz="513" dirty="0">
                <a:latin typeface="Times New Roman"/>
                <a:cs typeface="Times New Roman"/>
              </a:rPr>
              <a:t>- </a:t>
            </a:r>
            <a:r>
              <a:rPr sz="513" spc="-3" dirty="0">
                <a:latin typeface="Times New Roman"/>
                <a:cs typeface="Times New Roman"/>
              </a:rPr>
              <a:t>Cuiabá-MT </a:t>
            </a:r>
            <a:r>
              <a:rPr sz="513" dirty="0">
                <a:latin typeface="Times New Roman"/>
                <a:cs typeface="Times New Roman"/>
              </a:rPr>
              <a:t>- </a:t>
            </a:r>
            <a:r>
              <a:rPr sz="513" spc="-3" dirty="0">
                <a:latin typeface="Times New Roman"/>
                <a:cs typeface="Times New Roman"/>
              </a:rPr>
              <a:t>78.005-725 </a:t>
            </a:r>
            <a:r>
              <a:rPr sz="513" dirty="0">
                <a:latin typeface="Times New Roman"/>
                <a:cs typeface="Times New Roman"/>
              </a:rPr>
              <a:t>-</a:t>
            </a:r>
            <a:r>
              <a:rPr sz="513" spc="35" dirty="0">
                <a:latin typeface="Times New Roman"/>
                <a:cs typeface="Times New Roman"/>
              </a:rPr>
              <a:t> </a:t>
            </a:r>
            <a:r>
              <a:rPr sz="513" spc="-3" dirty="0">
                <a:latin typeface="Times New Roman"/>
                <a:cs typeface="Times New Roman"/>
              </a:rPr>
              <a:t>0800-647-3033</a:t>
            </a:r>
            <a:endParaRPr sz="513">
              <a:latin typeface="Times New Roman"/>
              <a:cs typeface="Times New Roman"/>
            </a:endParaRPr>
          </a:p>
          <a:p>
            <a:pPr algn="ctr">
              <a:lnSpc>
                <a:spcPts val="529"/>
              </a:lnSpc>
            </a:pPr>
            <a:r>
              <a:rPr sz="449" u="sng" spc="-3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www.crea-mt.org.br</a:t>
            </a:r>
            <a:r>
              <a:rPr sz="449" spc="-3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49" spc="-3" dirty="0">
                <a:latin typeface="Times New Roman"/>
                <a:cs typeface="Times New Roman"/>
              </a:rPr>
              <a:t>-</a:t>
            </a:r>
            <a:r>
              <a:rPr sz="449" spc="19" dirty="0">
                <a:latin typeface="Times New Roman"/>
                <a:cs typeface="Times New Roman"/>
              </a:rPr>
              <a:t> </a:t>
            </a:r>
            <a:r>
              <a:rPr sz="449" spc="-3" dirty="0">
                <a:latin typeface="Times New Roman"/>
                <a:cs typeface="Times New Roman"/>
                <a:hlinkClick r:id="rId3"/>
              </a:rPr>
              <a:t>atendimento@crea-mt.org.br</a:t>
            </a:r>
            <a:endParaRPr sz="449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6022" y="5981805"/>
            <a:ext cx="4033351" cy="32762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213" rIns="0" bIns="0" rtlCol="0">
            <a:spAutoFit/>
          </a:bodyPr>
          <a:lstStyle/>
          <a:p>
            <a:pPr marL="61491" marR="55383" algn="just">
              <a:lnSpc>
                <a:spcPct val="109500"/>
              </a:lnSpc>
              <a:spcBef>
                <a:spcPts val="183"/>
              </a:spcBef>
            </a:pPr>
            <a:r>
              <a:rPr sz="449" b="1" spc="-3" dirty="0">
                <a:latin typeface="Calibri"/>
                <a:cs typeface="Calibri"/>
              </a:rPr>
              <a:t>RESOLUÇÃO 1025/2009 DO CONFEA. </a:t>
            </a:r>
            <a:r>
              <a:rPr sz="449" b="1" dirty="0">
                <a:latin typeface="Calibri"/>
                <a:cs typeface="Calibri"/>
              </a:rPr>
              <a:t>Art. </a:t>
            </a:r>
            <a:r>
              <a:rPr sz="449" b="1" spc="-3" dirty="0">
                <a:latin typeface="Calibri"/>
                <a:cs typeface="Calibri"/>
              </a:rPr>
              <a:t>16. </a:t>
            </a:r>
            <a:r>
              <a:rPr sz="449" spc="-3" dirty="0">
                <a:latin typeface="Calibri"/>
                <a:cs typeface="Calibri"/>
              </a:rPr>
              <a:t>A baixa </a:t>
            </a:r>
            <a:r>
              <a:rPr sz="449" spc="-6" dirty="0">
                <a:latin typeface="Calibri"/>
                <a:cs typeface="Calibri"/>
              </a:rPr>
              <a:t>da </a:t>
            </a:r>
            <a:r>
              <a:rPr sz="449" spc="-3" dirty="0">
                <a:latin typeface="Calibri"/>
                <a:cs typeface="Calibri"/>
              </a:rPr>
              <a:t>ART deve ser requerida ao </a:t>
            </a:r>
            <a:r>
              <a:rPr sz="449" spc="-6" dirty="0">
                <a:latin typeface="Calibri"/>
                <a:cs typeface="Calibri"/>
              </a:rPr>
              <a:t>Crea </a:t>
            </a:r>
            <a:r>
              <a:rPr sz="449" spc="-3" dirty="0">
                <a:latin typeface="Calibri"/>
                <a:cs typeface="Calibri"/>
              </a:rPr>
              <a:t>pelo profissional </a:t>
            </a:r>
            <a:r>
              <a:rPr sz="449" spc="-6" dirty="0">
                <a:latin typeface="Calibri"/>
                <a:cs typeface="Calibri"/>
              </a:rPr>
              <a:t>por </a:t>
            </a:r>
            <a:r>
              <a:rPr sz="449" spc="-3" dirty="0">
                <a:latin typeface="Calibri"/>
                <a:cs typeface="Calibri"/>
              </a:rPr>
              <a:t>meio eletrônico e instruída com o motivo, as atividades  concluídas e, </a:t>
            </a:r>
            <a:r>
              <a:rPr sz="449" spc="-6" dirty="0">
                <a:latin typeface="Calibri"/>
                <a:cs typeface="Calibri"/>
              </a:rPr>
              <a:t>nos </a:t>
            </a:r>
            <a:r>
              <a:rPr sz="449" spc="-3" dirty="0">
                <a:latin typeface="Calibri"/>
                <a:cs typeface="Calibri"/>
              </a:rPr>
              <a:t>casos </a:t>
            </a:r>
            <a:r>
              <a:rPr sz="449" spc="-6" dirty="0">
                <a:latin typeface="Calibri"/>
                <a:cs typeface="Calibri"/>
              </a:rPr>
              <a:t>de baixa </a:t>
            </a:r>
            <a:r>
              <a:rPr sz="449" spc="-3" dirty="0">
                <a:latin typeface="Calibri"/>
                <a:cs typeface="Calibri"/>
              </a:rPr>
              <a:t>em </a:t>
            </a:r>
            <a:r>
              <a:rPr sz="449" spc="-6" dirty="0">
                <a:latin typeface="Calibri"/>
                <a:cs typeface="Calibri"/>
              </a:rPr>
              <a:t>que </a:t>
            </a:r>
            <a:r>
              <a:rPr sz="449" spc="-3" dirty="0">
                <a:latin typeface="Calibri"/>
                <a:cs typeface="Calibri"/>
              </a:rPr>
              <a:t>seja caracterizada a </a:t>
            </a:r>
            <a:r>
              <a:rPr sz="449" spc="-6" dirty="0">
                <a:latin typeface="Calibri"/>
                <a:cs typeface="Calibri"/>
              </a:rPr>
              <a:t>não </a:t>
            </a:r>
            <a:r>
              <a:rPr sz="449" spc="-3" dirty="0">
                <a:latin typeface="Calibri"/>
                <a:cs typeface="Calibri"/>
              </a:rPr>
              <a:t>conclusão </a:t>
            </a:r>
            <a:r>
              <a:rPr sz="449" spc="-6" dirty="0">
                <a:latin typeface="Calibri"/>
                <a:cs typeface="Calibri"/>
              </a:rPr>
              <a:t>das </a:t>
            </a:r>
            <a:r>
              <a:rPr sz="449" spc="-3" dirty="0">
                <a:latin typeface="Calibri"/>
                <a:cs typeface="Calibri"/>
              </a:rPr>
              <a:t>atividades técnicas, a fase em </a:t>
            </a:r>
            <a:r>
              <a:rPr sz="449" spc="-6" dirty="0">
                <a:latin typeface="Calibri"/>
                <a:cs typeface="Calibri"/>
              </a:rPr>
              <a:t>que </a:t>
            </a:r>
            <a:r>
              <a:rPr sz="449" spc="-3" dirty="0">
                <a:latin typeface="Calibri"/>
                <a:cs typeface="Calibri"/>
              </a:rPr>
              <a:t>a </a:t>
            </a:r>
            <a:r>
              <a:rPr sz="449" spc="-6" dirty="0">
                <a:latin typeface="Calibri"/>
                <a:cs typeface="Calibri"/>
              </a:rPr>
              <a:t>obra </a:t>
            </a:r>
            <a:r>
              <a:rPr sz="449" spc="-3" dirty="0">
                <a:latin typeface="Calibri"/>
                <a:cs typeface="Calibri"/>
              </a:rPr>
              <a:t>ou </a:t>
            </a:r>
            <a:r>
              <a:rPr sz="449" spc="3" dirty="0">
                <a:latin typeface="Calibri"/>
                <a:cs typeface="Calibri"/>
              </a:rPr>
              <a:t>serviço </a:t>
            </a:r>
            <a:r>
              <a:rPr sz="449" spc="-3" dirty="0">
                <a:latin typeface="Calibri"/>
                <a:cs typeface="Calibri"/>
              </a:rPr>
              <a:t>se encontrar. </a:t>
            </a:r>
            <a:r>
              <a:rPr sz="449" b="1" dirty="0">
                <a:latin typeface="Calibri"/>
                <a:cs typeface="Calibri"/>
              </a:rPr>
              <a:t>Art. </a:t>
            </a:r>
            <a:r>
              <a:rPr sz="449" b="1" spc="-3" dirty="0">
                <a:latin typeface="Calibri"/>
                <a:cs typeface="Calibri"/>
              </a:rPr>
              <a:t>17</a:t>
            </a:r>
            <a:r>
              <a:rPr sz="449" spc="-3" dirty="0">
                <a:latin typeface="Calibri"/>
                <a:cs typeface="Calibri"/>
              </a:rPr>
              <a:t>. A </a:t>
            </a:r>
            <a:r>
              <a:rPr sz="449" spc="-6" dirty="0">
                <a:latin typeface="Calibri"/>
                <a:cs typeface="Calibri"/>
              </a:rPr>
              <a:t>baixa de </a:t>
            </a:r>
            <a:r>
              <a:rPr sz="449" spc="-3" dirty="0">
                <a:latin typeface="Calibri"/>
                <a:cs typeface="Calibri"/>
              </a:rPr>
              <a:t>ART  </a:t>
            </a:r>
            <a:r>
              <a:rPr sz="449" spc="-6" dirty="0">
                <a:latin typeface="Calibri"/>
                <a:cs typeface="Calibri"/>
              </a:rPr>
              <a:t>pode </a:t>
            </a:r>
            <a:r>
              <a:rPr sz="449" dirty="0">
                <a:latin typeface="Calibri"/>
                <a:cs typeface="Calibri"/>
              </a:rPr>
              <a:t>ser </a:t>
            </a:r>
            <a:r>
              <a:rPr sz="449" spc="-3" dirty="0">
                <a:latin typeface="Calibri"/>
                <a:cs typeface="Calibri"/>
              </a:rPr>
              <a:t>requerida ao Crea </a:t>
            </a:r>
            <a:r>
              <a:rPr sz="449" spc="-6" dirty="0">
                <a:latin typeface="Calibri"/>
                <a:cs typeface="Calibri"/>
              </a:rPr>
              <a:t>pelo </a:t>
            </a:r>
            <a:r>
              <a:rPr sz="449" spc="-3" dirty="0">
                <a:latin typeface="Calibri"/>
                <a:cs typeface="Calibri"/>
              </a:rPr>
              <a:t>contratante ou </a:t>
            </a:r>
            <a:r>
              <a:rPr sz="449" spc="-6" dirty="0">
                <a:latin typeface="Calibri"/>
                <a:cs typeface="Calibri"/>
              </a:rPr>
              <a:t>pela </a:t>
            </a:r>
            <a:r>
              <a:rPr sz="449" spc="-3" dirty="0">
                <a:latin typeface="Calibri"/>
                <a:cs typeface="Calibri"/>
              </a:rPr>
              <a:t>pessoa jurídica contratada </a:t>
            </a:r>
            <a:r>
              <a:rPr sz="449" spc="-6" dirty="0">
                <a:latin typeface="Calibri"/>
                <a:cs typeface="Calibri"/>
              </a:rPr>
              <a:t>por </a:t>
            </a:r>
            <a:r>
              <a:rPr sz="449" spc="-3" dirty="0">
                <a:latin typeface="Calibri"/>
                <a:cs typeface="Calibri"/>
              </a:rPr>
              <a:t>meio </a:t>
            </a:r>
            <a:r>
              <a:rPr sz="449" spc="-6" dirty="0">
                <a:latin typeface="Calibri"/>
                <a:cs typeface="Calibri"/>
              </a:rPr>
              <a:t>de </a:t>
            </a:r>
            <a:r>
              <a:rPr sz="449" spc="-3" dirty="0">
                <a:latin typeface="Calibri"/>
                <a:cs typeface="Calibri"/>
              </a:rPr>
              <a:t>formulário próprio, desde </a:t>
            </a:r>
            <a:r>
              <a:rPr sz="449" spc="-6" dirty="0">
                <a:latin typeface="Calibri"/>
                <a:cs typeface="Calibri"/>
              </a:rPr>
              <a:t>que </a:t>
            </a:r>
            <a:r>
              <a:rPr sz="449" dirty="0">
                <a:latin typeface="Calibri"/>
                <a:cs typeface="Calibri"/>
              </a:rPr>
              <a:t>instruída </a:t>
            </a:r>
            <a:r>
              <a:rPr sz="449" spc="-3" dirty="0">
                <a:latin typeface="Calibri"/>
                <a:cs typeface="Calibri"/>
              </a:rPr>
              <a:t>com informações suficientes que  comprovem a inércia </a:t>
            </a:r>
            <a:r>
              <a:rPr sz="449" spc="-6" dirty="0">
                <a:latin typeface="Calibri"/>
                <a:cs typeface="Calibri"/>
              </a:rPr>
              <a:t>do </a:t>
            </a:r>
            <a:r>
              <a:rPr sz="449" spc="-3" dirty="0">
                <a:latin typeface="Calibri"/>
                <a:cs typeface="Calibri"/>
              </a:rPr>
              <a:t>profissional </a:t>
            </a:r>
            <a:r>
              <a:rPr sz="449" dirty="0">
                <a:latin typeface="Calibri"/>
                <a:cs typeface="Calibri"/>
              </a:rPr>
              <a:t>em</a:t>
            </a:r>
            <a:r>
              <a:rPr sz="449" spc="13" dirty="0">
                <a:latin typeface="Calibri"/>
                <a:cs typeface="Calibri"/>
              </a:rPr>
              <a:t> </a:t>
            </a:r>
            <a:r>
              <a:rPr sz="449" spc="-3" dirty="0">
                <a:latin typeface="Calibri"/>
                <a:cs typeface="Calibri"/>
              </a:rPr>
              <a:t>requerê-la.</a:t>
            </a:r>
            <a:endParaRPr sz="449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1609" y="157225"/>
            <a:ext cx="353702" cy="353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 txBox="1"/>
          <p:nvPr/>
        </p:nvSpPr>
        <p:spPr>
          <a:xfrm>
            <a:off x="4134416" y="585421"/>
            <a:ext cx="3922173" cy="115416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72"/>
              </a:lnSpc>
            </a:pPr>
            <a:r>
              <a:rPr sz="770" b="1" spc="-3" dirty="0">
                <a:latin typeface="Arial"/>
                <a:cs typeface="Arial"/>
              </a:rPr>
              <a:t>SOLICITAÇÃO DE </a:t>
            </a:r>
            <a:r>
              <a:rPr sz="770" b="1" dirty="0">
                <a:latin typeface="Arial"/>
                <a:cs typeface="Arial"/>
              </a:rPr>
              <a:t>BAIXA </a:t>
            </a:r>
            <a:r>
              <a:rPr sz="770" b="1" spc="-3" dirty="0">
                <a:latin typeface="Arial"/>
                <a:cs typeface="Arial"/>
              </a:rPr>
              <a:t>DE</a:t>
            </a:r>
            <a:r>
              <a:rPr sz="770" b="1" dirty="0">
                <a:latin typeface="Arial"/>
                <a:cs typeface="Arial"/>
              </a:rPr>
              <a:t> </a:t>
            </a:r>
            <a:r>
              <a:rPr sz="770" b="1" spc="-10" dirty="0">
                <a:latin typeface="Arial"/>
                <a:cs typeface="Arial"/>
              </a:rPr>
              <a:t>ART</a:t>
            </a:r>
            <a:endParaRPr sz="77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0070" y="876553"/>
            <a:ext cx="2239438" cy="9703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  <a:tabLst>
                <a:tab pos="781873" algn="l"/>
                <a:tab pos="1167108" algn="l"/>
                <a:tab pos="1818262" algn="l"/>
                <a:tab pos="2210419" algn="l"/>
              </a:tabLst>
            </a:pPr>
            <a:r>
              <a:rPr sz="577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577" dirty="0">
                <a:latin typeface="Arial"/>
                <a:cs typeface="Arial"/>
              </a:rPr>
              <a:t>, </a:t>
            </a:r>
            <a:r>
              <a:rPr sz="577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577" spc="-3" dirty="0">
                <a:latin typeface="Arial"/>
                <a:cs typeface="Arial"/>
              </a:rPr>
              <a:t>de </a:t>
            </a:r>
            <a:r>
              <a:rPr sz="577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577" spc="-3" dirty="0">
                <a:latin typeface="Arial"/>
                <a:cs typeface="Arial"/>
              </a:rPr>
              <a:t>de</a:t>
            </a:r>
            <a:r>
              <a:rPr sz="577" spc="-6" dirty="0">
                <a:latin typeface="Arial"/>
                <a:cs typeface="Arial"/>
              </a:rPr>
              <a:t> </a:t>
            </a:r>
            <a:r>
              <a:rPr sz="577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577" dirty="0">
                <a:latin typeface="Arial"/>
                <a:cs typeface="Arial"/>
              </a:rPr>
              <a:t>.</a:t>
            </a:r>
            <a:endParaRPr sz="57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26271" y="1068121"/>
            <a:ext cx="3938870" cy="60755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77" spc="-3" dirty="0">
                <a:latin typeface="Arial"/>
                <a:cs typeface="Arial"/>
              </a:rPr>
              <a:t>Prezados</a:t>
            </a:r>
            <a:r>
              <a:rPr sz="577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Senhores,</a:t>
            </a:r>
            <a:endParaRPr sz="577" dirty="0">
              <a:latin typeface="Arial"/>
              <a:cs typeface="Arial"/>
            </a:endParaRPr>
          </a:p>
          <a:p>
            <a:pPr marL="8145" marR="3258">
              <a:lnSpc>
                <a:spcPct val="143300"/>
              </a:lnSpc>
              <a:spcBef>
                <a:spcPts val="516"/>
              </a:spcBef>
            </a:pPr>
            <a:r>
              <a:rPr sz="577" spc="-3" dirty="0">
                <a:latin typeface="Arial"/>
                <a:cs typeface="Arial"/>
              </a:rPr>
              <a:t>Por</a:t>
            </a:r>
            <a:r>
              <a:rPr sz="577" spc="-10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meio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deste</a:t>
            </a:r>
            <a:r>
              <a:rPr sz="577" spc="-13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declaro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haver</a:t>
            </a:r>
            <a:r>
              <a:rPr sz="577" spc="-2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encerrado,</a:t>
            </a:r>
            <a:r>
              <a:rPr sz="577" spc="-13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o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objeto</a:t>
            </a:r>
            <a:r>
              <a:rPr sz="577" spc="-13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da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dirty="0">
                <a:latin typeface="Arial"/>
                <a:cs typeface="Arial"/>
              </a:rPr>
              <a:t>ART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a</a:t>
            </a:r>
            <a:r>
              <a:rPr sz="577" spc="-13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seguir</a:t>
            </a:r>
            <a:r>
              <a:rPr sz="577" spc="10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discriminada,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pelo</a:t>
            </a:r>
            <a:r>
              <a:rPr sz="577" spc="-13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que</a:t>
            </a:r>
            <a:r>
              <a:rPr sz="577" spc="-22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solicito</a:t>
            </a:r>
            <a:r>
              <a:rPr sz="577" spc="-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a</a:t>
            </a:r>
            <a:r>
              <a:rPr sz="577" spc="-1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devida </a:t>
            </a:r>
            <a:r>
              <a:rPr sz="577" spc="-6" dirty="0">
                <a:latin typeface="Arial"/>
                <a:cs typeface="Arial"/>
              </a:rPr>
              <a:t>baixa </a:t>
            </a:r>
            <a:r>
              <a:rPr sz="577" spc="-3" dirty="0">
                <a:latin typeface="Arial"/>
                <a:cs typeface="Arial"/>
              </a:rPr>
              <a:t>junto</a:t>
            </a:r>
            <a:r>
              <a:rPr sz="577" spc="-6" dirty="0">
                <a:latin typeface="Arial"/>
                <a:cs typeface="Arial"/>
              </a:rPr>
              <a:t> aos  </a:t>
            </a:r>
            <a:r>
              <a:rPr sz="577" spc="-3" dirty="0">
                <a:latin typeface="Arial"/>
                <a:cs typeface="Arial"/>
              </a:rPr>
              <a:t>registros desse Conselho</a:t>
            </a:r>
            <a:r>
              <a:rPr sz="577" spc="-6" dirty="0">
                <a:latin typeface="Arial"/>
                <a:cs typeface="Arial"/>
              </a:rPr>
              <a:t> </a:t>
            </a:r>
            <a:r>
              <a:rPr sz="577" spc="-3" dirty="0">
                <a:latin typeface="Arial"/>
                <a:cs typeface="Arial"/>
              </a:rPr>
              <a:t>Regional.</a:t>
            </a:r>
            <a:endParaRPr sz="577" dirty="0">
              <a:latin typeface="Arial"/>
              <a:cs typeface="Arial"/>
            </a:endParaRPr>
          </a:p>
          <a:p>
            <a:pPr>
              <a:spcBef>
                <a:spcPts val="26"/>
              </a:spcBef>
            </a:pPr>
            <a:endParaRPr sz="673" dirty="0">
              <a:latin typeface="Arial"/>
              <a:cs typeface="Arial"/>
            </a:endParaRPr>
          </a:p>
          <a:p>
            <a:pPr marL="8145"/>
            <a:r>
              <a:rPr sz="577" b="1" spc="-3" dirty="0">
                <a:latin typeface="Arial"/>
                <a:cs typeface="Arial"/>
              </a:rPr>
              <a:t>DADOS </a:t>
            </a:r>
            <a:r>
              <a:rPr sz="577" b="1" dirty="0">
                <a:latin typeface="Arial"/>
                <a:cs typeface="Arial"/>
              </a:rPr>
              <a:t>DA</a:t>
            </a:r>
            <a:r>
              <a:rPr sz="577" b="1" spc="-3" dirty="0">
                <a:latin typeface="Arial"/>
                <a:cs typeface="Arial"/>
              </a:rPr>
              <a:t> ART:</a:t>
            </a:r>
            <a:endParaRPr sz="577" dirty="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134416" y="1781939"/>
          <a:ext cx="3924209" cy="911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242">
                <a:tc>
                  <a:txBody>
                    <a:bodyPr/>
                    <a:lstStyle/>
                    <a:p>
                      <a:pPr marL="101600">
                        <a:lnSpc>
                          <a:spcPts val="105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Número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 ART: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997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Nome do Profissional: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20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Título Profissional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98">
                <a:tc>
                  <a:txBody>
                    <a:bodyPr/>
                    <a:lstStyle/>
                    <a:p>
                      <a:pPr marL="69850">
                        <a:lnSpc>
                          <a:spcPts val="105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4.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Nome do Contratante: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12">
                <a:tc>
                  <a:txBody>
                    <a:bodyPr/>
                    <a:lstStyle/>
                    <a:p>
                      <a:pPr marL="69850" marR="60325" algn="just">
                        <a:lnSpc>
                          <a:spcPct val="963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5.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Empresa Contratada: 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(informar </a:t>
                      </a:r>
                      <a:r>
                        <a:rPr sz="40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for  Responsável Técnico e emitir ART vinculado a  PJ)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126271" y="2808114"/>
            <a:ext cx="1001007" cy="9703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77" b="1" dirty="0">
                <a:latin typeface="Arial"/>
                <a:cs typeface="Arial"/>
              </a:rPr>
              <a:t>MOTIVO </a:t>
            </a:r>
            <a:r>
              <a:rPr sz="577" b="1" spc="-3" dirty="0">
                <a:latin typeface="Arial"/>
                <a:cs typeface="Arial"/>
              </a:rPr>
              <a:t>DA </a:t>
            </a:r>
            <a:r>
              <a:rPr sz="577" b="1" dirty="0">
                <a:latin typeface="Arial"/>
                <a:cs typeface="Arial"/>
              </a:rPr>
              <a:t>BAIXA DA</a:t>
            </a:r>
            <a:r>
              <a:rPr sz="577" b="1" spc="-58" dirty="0">
                <a:latin typeface="Arial"/>
                <a:cs typeface="Arial"/>
              </a:rPr>
              <a:t> </a:t>
            </a:r>
            <a:r>
              <a:rPr sz="577" b="1" spc="-3" dirty="0">
                <a:latin typeface="Arial"/>
                <a:cs typeface="Arial"/>
              </a:rPr>
              <a:t>ART:</a:t>
            </a:r>
            <a:endParaRPr sz="577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134416" y="3014668"/>
          <a:ext cx="3922172" cy="9372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970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19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CONCLUSÃO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OBRA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SERVIÇO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19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DATA: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49"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1010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INTERRUPÇÃO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DA OBRA OU</a:t>
                      </a:r>
                      <a:r>
                        <a:rPr sz="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SERVIÇO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70"/>
                        </a:lnSpc>
                      </a:pPr>
                      <a:r>
                        <a:rPr sz="600" i="1" dirty="0">
                          <a:latin typeface="Arial"/>
                          <a:cs typeface="Arial"/>
                        </a:rPr>
                        <a:t>(ANEXAR </a:t>
                      </a:r>
                      <a:r>
                        <a:rPr sz="600" i="1" spc="-5" dirty="0">
                          <a:latin typeface="Arial"/>
                          <a:cs typeface="Arial"/>
                        </a:rPr>
                        <a:t>DOCUMENTO</a:t>
                      </a:r>
                      <a:r>
                        <a:rPr sz="6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i="1" spc="-5" dirty="0">
                          <a:latin typeface="Arial"/>
                          <a:cs typeface="Arial"/>
                        </a:rPr>
                        <a:t>COMPROBATÓRIO)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19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DATA: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970">
                <a:tc>
                  <a:txBody>
                    <a:bodyPr/>
                    <a:lstStyle/>
                    <a:p>
                      <a:pPr marL="69850">
                        <a:lnSpc>
                          <a:spcPts val="1055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055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Rescisão contratual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992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Substituição do responsável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técnico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969">
                <a:tc>
                  <a:txBody>
                    <a:bodyPr/>
                    <a:lstStyle/>
                    <a:p>
                      <a:pPr marL="69850">
                        <a:lnSpc>
                          <a:spcPts val="1055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055"/>
                        </a:lnSpc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Paralisação da obra e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serviço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4467705" y="4770035"/>
            <a:ext cx="3507191" cy="0"/>
          </a:xfrm>
          <a:custGeom>
            <a:avLst/>
            <a:gdLst/>
            <a:ahLst/>
            <a:cxnLst/>
            <a:rect l="l" t="t" r="r" b="b"/>
            <a:pathLst>
              <a:path w="5468620">
                <a:moveTo>
                  <a:pt x="0" y="0"/>
                </a:moveTo>
                <a:lnTo>
                  <a:pt x="5017084" y="0"/>
                </a:lnTo>
              </a:path>
              <a:path w="5468620">
                <a:moveTo>
                  <a:pt x="5024069" y="0"/>
                </a:moveTo>
                <a:lnTo>
                  <a:pt x="5468239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134416" y="4129053"/>
          <a:ext cx="3922172" cy="844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998">
                <a:tc gridSpan="2">
                  <a:txBody>
                    <a:bodyPr/>
                    <a:lstStyle/>
                    <a:p>
                      <a:pPr marL="69850">
                        <a:lnSpc>
                          <a:spcPts val="1019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RECEITUÁRIO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AGRONÔMICO*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40"/>
                        </a:lnSpc>
                        <a:tabLst>
                          <a:tab pos="855980" algn="l"/>
                          <a:tab pos="1708785" algn="l"/>
                          <a:tab pos="2656840" algn="l"/>
                        </a:tabLst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RECEITAS:	</a:t>
                      </a:r>
                      <a:r>
                        <a:rPr sz="6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07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92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Foram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utilizadas todas as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receitas.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tabLst>
                          <a:tab pos="235585" algn="l"/>
                        </a:tabLst>
                      </a:pPr>
                      <a:r>
                        <a:rPr sz="600" dirty="0">
                          <a:latin typeface="Arial"/>
                          <a:cs typeface="Arial"/>
                        </a:rPr>
                        <a:t>(	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44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tabLst>
                          <a:tab pos="2626995" algn="l"/>
                          <a:tab pos="3554095" algn="l"/>
                        </a:tabLst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NÃO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foram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utilizadas</a:t>
                      </a:r>
                      <a:r>
                        <a:rPr sz="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6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por motivo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de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07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118125" y="4953377"/>
            <a:ext cx="3938463" cy="26226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>
              <a:lnSpc>
                <a:spcPct val="143300"/>
              </a:lnSpc>
              <a:spcBef>
                <a:spcPts val="64"/>
              </a:spcBef>
            </a:pPr>
            <a:r>
              <a:rPr sz="577" b="1" dirty="0">
                <a:latin typeface="Arial"/>
                <a:cs typeface="Arial"/>
              </a:rPr>
              <a:t>Eu, </a:t>
            </a:r>
            <a:r>
              <a:rPr sz="577" b="1" spc="-3" dirty="0">
                <a:latin typeface="Arial"/>
                <a:cs typeface="Arial"/>
              </a:rPr>
              <a:t>abaixo assinado, declaro </a:t>
            </a:r>
            <a:r>
              <a:rPr sz="577" b="1" dirty="0">
                <a:latin typeface="Arial"/>
                <a:cs typeface="Arial"/>
              </a:rPr>
              <a:t>que </a:t>
            </a:r>
            <a:r>
              <a:rPr sz="577" b="1" spc="-3" dirty="0">
                <a:latin typeface="Arial"/>
                <a:cs typeface="Arial"/>
              </a:rPr>
              <a:t>as informações prestadas </a:t>
            </a:r>
            <a:r>
              <a:rPr sz="577" b="1" dirty="0">
                <a:latin typeface="Arial"/>
                <a:cs typeface="Arial"/>
              </a:rPr>
              <a:t>são </a:t>
            </a:r>
            <a:r>
              <a:rPr sz="577" b="1" spc="-3" dirty="0">
                <a:latin typeface="Arial"/>
                <a:cs typeface="Arial"/>
              </a:rPr>
              <a:t>a expressão da verdade, termos em </a:t>
            </a:r>
            <a:r>
              <a:rPr sz="577" b="1" dirty="0">
                <a:latin typeface="Arial"/>
                <a:cs typeface="Arial"/>
              </a:rPr>
              <a:t>que peço  </a:t>
            </a:r>
            <a:r>
              <a:rPr sz="577" b="1" spc="-3" dirty="0">
                <a:latin typeface="Arial"/>
                <a:cs typeface="Arial"/>
              </a:rPr>
              <a:t>deferimento</a:t>
            </a:r>
            <a:r>
              <a:rPr sz="577" b="1" spc="-3" dirty="0">
                <a:latin typeface="Arial"/>
                <a:cs typeface="Arial"/>
              </a:rPr>
              <a:t>.</a:t>
            </a:r>
            <a:endParaRPr sz="577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58525" y="5529568"/>
            <a:ext cx="3876155" cy="31407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25655" algn="ctr">
              <a:spcBef>
                <a:spcPts val="64"/>
              </a:spcBef>
            </a:pPr>
            <a:r>
              <a:rPr sz="577" i="1" spc="-3" dirty="0">
                <a:latin typeface="Arial"/>
                <a:cs typeface="Arial"/>
              </a:rPr>
              <a:t>(Assinatura </a:t>
            </a:r>
            <a:r>
              <a:rPr sz="577" i="1" spc="-6" dirty="0">
                <a:latin typeface="Arial"/>
                <a:cs typeface="Arial"/>
              </a:rPr>
              <a:t>do</a:t>
            </a:r>
            <a:r>
              <a:rPr sz="577" i="1" spc="6" dirty="0">
                <a:latin typeface="Arial"/>
                <a:cs typeface="Arial"/>
              </a:rPr>
              <a:t> </a:t>
            </a:r>
            <a:r>
              <a:rPr sz="577" i="1" spc="-3" dirty="0">
                <a:latin typeface="Arial"/>
                <a:cs typeface="Arial"/>
              </a:rPr>
              <a:t>requerente)</a:t>
            </a:r>
            <a:endParaRPr sz="577">
              <a:latin typeface="Arial"/>
              <a:cs typeface="Arial"/>
            </a:endParaRPr>
          </a:p>
          <a:p>
            <a:pPr>
              <a:spcBef>
                <a:spcPts val="16"/>
              </a:spcBef>
            </a:pPr>
            <a:endParaRPr sz="577">
              <a:latin typeface="Arial"/>
              <a:cs typeface="Arial"/>
            </a:endParaRPr>
          </a:p>
          <a:p>
            <a:pPr marL="8145" marR="3258" algn="ctr">
              <a:lnSpc>
                <a:spcPts val="513"/>
              </a:lnSpc>
              <a:spcBef>
                <a:spcPts val="3"/>
              </a:spcBef>
            </a:pPr>
            <a:r>
              <a:rPr sz="449" i="1" spc="-3" dirty="0">
                <a:latin typeface="Arial"/>
                <a:cs typeface="Arial"/>
              </a:rPr>
              <a:t>Assinatura dever </a:t>
            </a:r>
            <a:r>
              <a:rPr sz="449" i="1" dirty="0">
                <a:latin typeface="Arial"/>
                <a:cs typeface="Arial"/>
              </a:rPr>
              <a:t>do </a:t>
            </a:r>
            <a:r>
              <a:rPr sz="449" i="1" spc="-3" dirty="0">
                <a:latin typeface="Arial"/>
                <a:cs typeface="Arial"/>
              </a:rPr>
              <a:t>profissional, contratante ou representante </a:t>
            </a:r>
            <a:r>
              <a:rPr sz="449" i="1" dirty="0">
                <a:latin typeface="Arial"/>
                <a:cs typeface="Arial"/>
              </a:rPr>
              <a:t>da </a:t>
            </a:r>
            <a:r>
              <a:rPr sz="449" i="1" spc="-3" dirty="0">
                <a:latin typeface="Arial"/>
                <a:cs typeface="Arial"/>
              </a:rPr>
              <a:t>pessoa jurídica contratada, ou por seu procurador, com a apresentação </a:t>
            </a:r>
            <a:r>
              <a:rPr sz="449" i="1" dirty="0">
                <a:latin typeface="Arial"/>
                <a:cs typeface="Arial"/>
              </a:rPr>
              <a:t>da </a:t>
            </a:r>
            <a:r>
              <a:rPr sz="449" i="1" spc="-3" dirty="0">
                <a:latin typeface="Arial"/>
                <a:cs typeface="Arial"/>
              </a:rPr>
              <a:t>procuração  original e cópia simples ou cópia autenticada, contendo firma</a:t>
            </a:r>
            <a:r>
              <a:rPr sz="449" i="1" spc="38" dirty="0">
                <a:latin typeface="Arial"/>
                <a:cs typeface="Arial"/>
              </a:rPr>
              <a:t> </a:t>
            </a:r>
            <a:r>
              <a:rPr sz="449" i="1" spc="-3" dirty="0">
                <a:latin typeface="Arial"/>
                <a:cs typeface="Arial"/>
              </a:rPr>
              <a:t>reconhecida.</a:t>
            </a:r>
            <a:endParaRPr sz="449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47876" y="5455612"/>
            <a:ext cx="2501703" cy="4072"/>
          </a:xfrm>
          <a:custGeom>
            <a:avLst/>
            <a:gdLst/>
            <a:ahLst/>
            <a:cxnLst/>
            <a:rect l="l" t="t" r="r" b="b"/>
            <a:pathLst>
              <a:path w="3900804" h="6350">
                <a:moveTo>
                  <a:pt x="3900804" y="0"/>
                </a:moveTo>
                <a:lnTo>
                  <a:pt x="0" y="0"/>
                </a:lnTo>
                <a:lnTo>
                  <a:pt x="0" y="6096"/>
                </a:lnTo>
                <a:lnTo>
                  <a:pt x="3900804" y="6096"/>
                </a:lnTo>
                <a:lnTo>
                  <a:pt x="3900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</p:spTree>
    <p:extLst>
      <p:ext uri="{BB962C8B-B14F-4D97-AF65-F5344CB8AC3E}">
        <p14:creationId xmlns:p14="http://schemas.microsoft.com/office/powerpoint/2010/main" val="395730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71280" y="1464880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2482030" y="4019168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180" y="3709605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667" y="3719130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80" y="2863468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517" y="2909505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17" y="3100005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55" y="3690555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17" y="3949318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67" y="4220780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92" y="4535105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105" y="4804980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05" y="311588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05" y="363975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580" y="400805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580" y="428428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42" y="451764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ângulo 1"/>
          <p:cNvSpPr>
            <a:spLocks noChangeArrowheads="1"/>
          </p:cNvSpPr>
          <p:nvPr/>
        </p:nvSpPr>
        <p:spPr bwMode="auto">
          <a:xfrm>
            <a:off x="0" y="738217"/>
            <a:ext cx="12191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 Anexo(s)</a:t>
            </a:r>
          </a:p>
        </p:txBody>
      </p:sp>
      <p:sp>
        <p:nvSpPr>
          <p:cNvPr id="24" name="CaixaDeTexto 27"/>
          <p:cNvSpPr txBox="1">
            <a:spLocks noChangeArrowheads="1"/>
          </p:cNvSpPr>
          <p:nvPr/>
        </p:nvSpPr>
        <p:spPr bwMode="auto">
          <a:xfrm>
            <a:off x="8031930" y="2512630"/>
            <a:ext cx="2736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a Forma de Validação da documentação.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971605" y="2406268"/>
            <a:ext cx="2935287" cy="63182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" name="Retângulo 47"/>
          <p:cNvSpPr>
            <a:spLocks noChangeArrowheads="1"/>
          </p:cNvSpPr>
          <p:nvPr/>
        </p:nvSpPr>
        <p:spPr bwMode="auto">
          <a:xfrm>
            <a:off x="2534417" y="4312855"/>
            <a:ext cx="2549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Finalizar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518542" y="4201730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de seta reta 49"/>
          <p:cNvCxnSpPr/>
          <p:nvPr/>
        </p:nvCxnSpPr>
        <p:spPr>
          <a:xfrm>
            <a:off x="4817242" y="4468430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2074042" y="3315905"/>
            <a:ext cx="5700713" cy="3365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9755" y="1991930"/>
            <a:ext cx="5715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1" name="Conector de seta reta 45"/>
          <p:cNvCxnSpPr/>
          <p:nvPr/>
        </p:nvCxnSpPr>
        <p:spPr>
          <a:xfrm flipH="1">
            <a:off x="6606355" y="2709480"/>
            <a:ext cx="1382712" cy="73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2" name="Imagem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2617" y="4192205"/>
            <a:ext cx="174307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Retângulo 33"/>
          <p:cNvSpPr/>
          <p:nvPr/>
        </p:nvSpPr>
        <p:spPr>
          <a:xfrm>
            <a:off x="587829" y="5217831"/>
            <a:ext cx="10450285" cy="888206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200" b="1" u="sng" dirty="0">
                <a:latin typeface="Verdana" panose="020B0604030504040204" pitchFamily="34" charset="0"/>
              </a:rPr>
              <a:t>ATENÇÃO:</a:t>
            </a:r>
          </a:p>
          <a:p>
            <a:pPr marL="171450" indent="-17145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altLang="pt-BR" sz="1200" b="1" dirty="0">
                <a:latin typeface="Verdana" panose="020B0604030504040204" pitchFamily="34" charset="0"/>
              </a:rPr>
              <a:t>As ART’s devem estar assinadas pelo profissional e pelo contratante para que a baixa seja </a:t>
            </a:r>
            <a:r>
              <a:rPr lang="pt-BR" altLang="pt-BR" sz="1200" b="1" dirty="0" smtClean="0">
                <a:latin typeface="Verdana" panose="020B0604030504040204" pitchFamily="34" charset="0"/>
              </a:rPr>
              <a:t>consolidada.</a:t>
            </a:r>
          </a:p>
          <a:p>
            <a:pPr marL="171450" indent="-17145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latin typeface="Verdana" panose="020B0604030504040204" pitchFamily="34" charset="0"/>
              </a:rPr>
              <a:t> Não precisa apresentar a documentação para validação,</a:t>
            </a:r>
            <a:endParaRPr lang="pt-BR" altLang="pt-BR" sz="1200" dirty="0">
              <a:latin typeface="Verdana" panose="020B0604030504040204" pitchFamily="34" charset="0"/>
            </a:endParaRPr>
          </a:p>
        </p:txBody>
      </p:sp>
      <p:pic>
        <p:nvPicPr>
          <p:cNvPr id="35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17" y="2444368"/>
            <a:ext cx="17113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84" y="2901830"/>
            <a:ext cx="4966832" cy="10543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111051" y="4663229"/>
            <a:ext cx="5969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(65) </a:t>
            </a:r>
            <a:r>
              <a:rPr lang="pt-BR" sz="2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3315 3000 e 0800 647 3033</a:t>
            </a:r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www.crea-mt.org.br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71498" y="1567848"/>
            <a:ext cx="9343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OBJETIVO:</a:t>
            </a:r>
          </a:p>
          <a:p>
            <a:pPr algn="ctr">
              <a:defRPr/>
            </a:pP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Apresentar os procedimentos para Registro 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Atestado pelo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Portal </a:t>
            </a:r>
            <a:r>
              <a:rPr lang="pt-B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defRPr/>
            </a:pPr>
            <a:endParaRPr lang="pt-BR" dirty="0"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44717" y="1325945"/>
            <a:ext cx="889284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INTRODUÇÃO:</a:t>
            </a: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altLang="pt-BR" dirty="0">
                <a:latin typeface="Verdana" panose="020B0604030504040204" pitchFamily="34" charset="0"/>
              </a:rPr>
              <a:t>O Atestado de Capacidade Técnica é a declaração fornecida pela contratante da obra ou serviço, que é fornecida pela pessoa física ou jurídica, de direito público ou privado e que atesta a execução da obra ou a prestação do serviço e identifica seus elementos quantitativos e qualitativos, o local e o período de execução, os responsáveis técnicos envolvidos e as atividades técnicas executadas.</a:t>
            </a:r>
            <a:br>
              <a:rPr lang="pt-BR" altLang="pt-BR" dirty="0">
                <a:latin typeface="Verdana" panose="020B0604030504040204" pitchFamily="34" charset="0"/>
              </a:rPr>
            </a:br>
            <a:r>
              <a:rPr lang="pt-BR" altLang="pt-BR" dirty="0">
                <a:latin typeface="Verdana" panose="020B0604030504040204" pitchFamily="34" charset="0"/>
              </a:rPr>
              <a:t/>
            </a:r>
            <a:br>
              <a:rPr lang="pt-BR" altLang="pt-BR" dirty="0">
                <a:latin typeface="Verdana" panose="020B0604030504040204" pitchFamily="34" charset="0"/>
              </a:rPr>
            </a:br>
            <a:r>
              <a:rPr lang="pt-BR" altLang="pt-BR" dirty="0">
                <a:latin typeface="Verdana" panose="020B0604030504040204" pitchFamily="34" charset="0"/>
              </a:rPr>
              <a:t>Conforme o Art. 58 da </a:t>
            </a:r>
            <a:r>
              <a:rPr lang="pt-BR" altLang="pt-BR" b="1" u="sng" dirty="0">
                <a:latin typeface="Verdana" panose="020B0604030504040204" pitchFamily="34" charset="0"/>
                <a:hlinkClick r:id="rId3"/>
              </a:rPr>
              <a:t>Resolução n° 1025/09</a:t>
            </a:r>
            <a:r>
              <a:rPr lang="pt-BR" altLang="pt-BR" dirty="0">
                <a:latin typeface="Verdana" panose="020B0604030504040204" pitchFamily="34" charset="0"/>
              </a:rPr>
              <a:t> do </a:t>
            </a:r>
            <a:r>
              <a:rPr lang="pt-BR" altLang="pt-BR" dirty="0" err="1">
                <a:latin typeface="Verdana" panose="020B0604030504040204" pitchFamily="34" charset="0"/>
              </a:rPr>
              <a:t>Confea</a:t>
            </a:r>
            <a:r>
              <a:rPr lang="pt-BR" altLang="pt-BR" dirty="0">
                <a:latin typeface="Verdana" panose="020B0604030504040204" pitchFamily="34" charset="0"/>
              </a:rPr>
              <a:t>, "as informações acerca da execução da obra ou prestação de serviço, bem como os dados técnicos qualitativos e quantitativos do atestado, devem ser declarados por profissional que possua habilitação nas profissões abrangidas pelo Sistema </a:t>
            </a:r>
            <a:r>
              <a:rPr lang="pt-BR" altLang="pt-BR" dirty="0" err="1">
                <a:latin typeface="Verdana" panose="020B0604030504040204" pitchFamily="34" charset="0"/>
              </a:rPr>
              <a:t>Confea</a:t>
            </a:r>
            <a:r>
              <a:rPr lang="pt-BR" altLang="pt-BR" dirty="0">
                <a:latin typeface="Verdana" panose="020B0604030504040204" pitchFamily="34" charset="0"/>
              </a:rPr>
              <a:t>/Crea".</a:t>
            </a:r>
          </a:p>
        </p:txBody>
      </p:sp>
    </p:spTree>
    <p:extLst>
      <p:ext uri="{BB962C8B-B14F-4D97-AF65-F5344CB8AC3E}">
        <p14:creationId xmlns:p14="http://schemas.microsoft.com/office/powerpoint/2010/main" val="13628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63655" y="497928"/>
            <a:ext cx="32099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1400" dirty="0">
              <a:latin typeface="Arial Black" panose="020B0A040201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300" dirty="0"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Acesse  através do endereço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https://</a:t>
            </a:r>
            <a:r>
              <a:rPr lang="pt-BR" altLang="pt-BR" sz="1300" b="1" dirty="0" smtClean="0">
                <a:latin typeface="Verdana" panose="020B0604030504040204" pitchFamily="34" charset="0"/>
                <a:hlinkClick r:id="rId2"/>
              </a:rPr>
              <a:t>ecrea.crea-mt.org.br</a:t>
            </a: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/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</a:rPr>
              <a:t>O Portal de Serviços </a:t>
            </a:r>
            <a:r>
              <a:rPr lang="pt-BR" altLang="pt-BR" sz="1300" b="1" dirty="0" err="1" smtClean="0">
                <a:latin typeface="Verdana" panose="020B0604030504040204" pitchFamily="34" charset="0"/>
              </a:rPr>
              <a:t>eCREA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770" y="2140578"/>
            <a:ext cx="3734321" cy="3543795"/>
          </a:xfrm>
          <a:prstGeom prst="rect">
            <a:avLst/>
          </a:prstGeom>
        </p:spPr>
      </p:pic>
      <p:sp>
        <p:nvSpPr>
          <p:cNvPr id="4" name="CaixaDeTexto 30"/>
          <p:cNvSpPr txBox="1">
            <a:spLocks noChangeArrowheads="1"/>
          </p:cNvSpPr>
          <p:nvPr/>
        </p:nvSpPr>
        <p:spPr bwMode="auto">
          <a:xfrm>
            <a:off x="1356832" y="3498138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rgbClr val="C00000"/>
                </a:solidFill>
                <a:latin typeface="Verdana" panose="020B0604030504040204" pitchFamily="34" charset="0"/>
              </a:rPr>
              <a:t>Senha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3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Informe seu CPF e senha.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Clique em Entrar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23554"/>
          <p:cNvCxnSpPr/>
          <p:nvPr/>
        </p:nvCxnSpPr>
        <p:spPr>
          <a:xfrm>
            <a:off x="4000020" y="4069638"/>
            <a:ext cx="1174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864" y="2556049"/>
            <a:ext cx="6093222" cy="1795326"/>
          </a:xfrm>
          <a:prstGeom prst="rect">
            <a:avLst/>
          </a:prstGeom>
        </p:spPr>
      </p:pic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679067" y="2967075"/>
            <a:ext cx="32400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Perfil de Acesso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Grupo de Acesso: Externo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Perfil: Profissional do Sistema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5"/>
          <p:cNvCxnSpPr/>
          <p:nvPr/>
        </p:nvCxnSpPr>
        <p:spPr>
          <a:xfrm flipV="1">
            <a:off x="2974428" y="3453713"/>
            <a:ext cx="2606565" cy="351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1409426" y="484462"/>
            <a:ext cx="9157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Caso apareça a tela seguinte, escolha a opção “EXTERNO” e “Profissional do sistema”</a:t>
            </a:r>
            <a:endParaRPr lang="pt-BR" altLang="pt-BR" sz="1400" b="1" dirty="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11" y="1137311"/>
            <a:ext cx="6140448" cy="2941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tângulo 2"/>
          <p:cNvSpPr/>
          <p:nvPr/>
        </p:nvSpPr>
        <p:spPr>
          <a:xfrm>
            <a:off x="6516414" y="426163"/>
            <a:ext cx="4740166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 smtClean="0">
                <a:latin typeface="Verdana" panose="020B0604030504040204" pitchFamily="34" charset="0"/>
              </a:rPr>
              <a:t>1 - Clique </a:t>
            </a:r>
            <a:r>
              <a:rPr lang="pt-BR" altLang="pt-BR" sz="1200" dirty="0">
                <a:latin typeface="Verdana" panose="020B0604030504040204" pitchFamily="34" charset="0"/>
              </a:rPr>
              <a:t>sobre a aba Atendimento e Depois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Solicitação Pessoa Física</a:t>
            </a:r>
          </a:p>
        </p:txBody>
      </p:sp>
      <p:cxnSp>
        <p:nvCxnSpPr>
          <p:cNvPr id="6" name="Conector de seta reta 21"/>
          <p:cNvCxnSpPr>
            <a:stCxn id="3" idx="2"/>
          </p:cNvCxnSpPr>
          <p:nvPr/>
        </p:nvCxnSpPr>
        <p:spPr>
          <a:xfrm flipH="1">
            <a:off x="3867807" y="887828"/>
            <a:ext cx="5018690" cy="764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187" y="3090042"/>
            <a:ext cx="3447393" cy="31160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tângulo 9"/>
          <p:cNvSpPr/>
          <p:nvPr/>
        </p:nvSpPr>
        <p:spPr>
          <a:xfrm>
            <a:off x="7926716" y="2551087"/>
            <a:ext cx="3212334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 smtClean="0">
                <a:latin typeface="Verdana" panose="020B0604030504040204" pitchFamily="34" charset="0"/>
              </a:rPr>
              <a:t>2 – Depois, clique em </a:t>
            </a:r>
            <a:r>
              <a:rPr lang="pt-BR" altLang="pt-BR" sz="1200" b="1" u="sng" dirty="0" smtClean="0">
                <a:latin typeface="Verdana" panose="020B0604030504040204" pitchFamily="34" charset="0"/>
              </a:rPr>
              <a:t>NOVA</a:t>
            </a:r>
            <a:endParaRPr lang="pt-BR" altLang="pt-BR" sz="1200" b="1" u="sng" dirty="0">
              <a:latin typeface="Verdana" panose="020B0604030504040204" pitchFamily="34" charset="0"/>
            </a:endParaRPr>
          </a:p>
        </p:txBody>
      </p:sp>
      <p:cxnSp>
        <p:nvCxnSpPr>
          <p:cNvPr id="11" name="Conector de seta reta 21"/>
          <p:cNvCxnSpPr/>
          <p:nvPr/>
        </p:nvCxnSpPr>
        <p:spPr>
          <a:xfrm flipH="1">
            <a:off x="7998373" y="2828087"/>
            <a:ext cx="2364827" cy="2500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2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29" y="1806754"/>
            <a:ext cx="9542572" cy="326882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1" y="716383"/>
            <a:ext cx="121079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00000"/>
                </a:solidFill>
                <a:latin typeface="Verdana" panose="020B0604030504040204" pitchFamily="34" charset="0"/>
              </a:rPr>
              <a:t>Consulta solicitação de Pessoa Física</a:t>
            </a:r>
          </a:p>
        </p:txBody>
      </p:sp>
      <p:cxnSp>
        <p:nvCxnSpPr>
          <p:cNvPr id="7" name="Conector de seta reta 23"/>
          <p:cNvCxnSpPr/>
          <p:nvPr/>
        </p:nvCxnSpPr>
        <p:spPr>
          <a:xfrm flipH="1" flipV="1">
            <a:off x="1965434" y="5104615"/>
            <a:ext cx="1277226" cy="627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242660" y="5495430"/>
            <a:ext cx="1993900" cy="417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155512" y="5560602"/>
            <a:ext cx="20810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sobre “</a:t>
            </a:r>
            <a:r>
              <a:rPr lang="pt-BR" altLang="pt-BR" sz="10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</a:t>
            </a: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367166" y="4750642"/>
            <a:ext cx="598268" cy="3354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96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55" y="1034307"/>
            <a:ext cx="7600950" cy="3752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tângulo 13"/>
          <p:cNvSpPr/>
          <p:nvPr/>
        </p:nvSpPr>
        <p:spPr>
          <a:xfrm>
            <a:off x="5040093" y="134194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2150843" y="2688482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18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305" y="2066182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55" y="2128094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ector de seta reta 23"/>
          <p:cNvCxnSpPr>
            <a:stCxn id="21" idx="2"/>
          </p:cNvCxnSpPr>
          <p:nvPr/>
        </p:nvCxnSpPr>
        <p:spPr>
          <a:xfrm flipH="1">
            <a:off x="7024468" y="2396382"/>
            <a:ext cx="1595437" cy="13763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7470555" y="1978869"/>
            <a:ext cx="2300288" cy="417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CaixaDeTexto 10"/>
          <p:cNvSpPr txBox="1">
            <a:spLocks noChangeArrowheads="1"/>
          </p:cNvSpPr>
          <p:nvPr/>
        </p:nvSpPr>
        <p:spPr bwMode="auto">
          <a:xfrm>
            <a:off x="7438805" y="2085232"/>
            <a:ext cx="2301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“</a:t>
            </a:r>
            <a:r>
              <a:rPr lang="pt-BR" altLang="pt-BR" sz="1100" b="1">
                <a:latin typeface="Verdana" panose="020B0604030504040204" pitchFamily="34" charset="0"/>
              </a:rPr>
              <a:t>Baixa de ART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011643" y="5501532"/>
            <a:ext cx="1447800" cy="58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4" name="Conector de seta reta 24"/>
          <p:cNvCxnSpPr>
            <a:endCxn id="27" idx="3"/>
          </p:cNvCxnSpPr>
          <p:nvPr/>
        </p:nvCxnSpPr>
        <p:spPr>
          <a:xfrm flipH="1" flipV="1">
            <a:off x="5192493" y="5784107"/>
            <a:ext cx="819150" cy="9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Imagem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68" y="5592019"/>
            <a:ext cx="12477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aixaDeTexto 20"/>
          <p:cNvSpPr txBox="1">
            <a:spLocks noChangeArrowheads="1"/>
          </p:cNvSpPr>
          <p:nvPr/>
        </p:nvSpPr>
        <p:spPr bwMode="auto">
          <a:xfrm>
            <a:off x="3120805" y="5493594"/>
            <a:ext cx="17637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Na página seguinte clique em “</a:t>
            </a:r>
            <a:r>
              <a:rPr lang="pt-BR" altLang="pt-BR" sz="1100" b="1">
                <a:latin typeface="Verdana" panose="020B0604030504040204" pitchFamily="34" charset="0"/>
              </a:rPr>
              <a:t>Adicionar ART’s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890618" y="5476132"/>
            <a:ext cx="2301875" cy="6175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2200055" y="3772744"/>
            <a:ext cx="5432425" cy="38893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8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92604" y="844223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2303354" y="3398511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9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504" y="3088948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991" y="3098473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904" y="2242811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841" y="2288848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5"/>
          <a:srcRect t="2181" b="2181"/>
          <a:stretch/>
        </p:blipFill>
        <p:spPr>
          <a:xfrm>
            <a:off x="1869966" y="1876098"/>
            <a:ext cx="8677275" cy="355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tângulo 14"/>
          <p:cNvSpPr/>
          <p:nvPr/>
        </p:nvSpPr>
        <p:spPr>
          <a:xfrm>
            <a:off x="4041666" y="4457373"/>
            <a:ext cx="2798763" cy="842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Retângulo 7"/>
          <p:cNvSpPr>
            <a:spLocks noChangeArrowheads="1"/>
          </p:cNvSpPr>
          <p:nvPr/>
        </p:nvSpPr>
        <p:spPr bwMode="auto">
          <a:xfrm>
            <a:off x="3978166" y="4611361"/>
            <a:ext cx="28622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Clique diretamente sobre </a:t>
            </a:r>
            <a:r>
              <a:rPr lang="pt-BR" altLang="pt-BR" sz="1100" b="1" dirty="0">
                <a:latin typeface="Verdana" panose="020B0604030504040204" pitchFamily="34" charset="0"/>
              </a:rPr>
              <a:t>Pesquisar</a:t>
            </a:r>
            <a:r>
              <a:rPr lang="pt-BR" altLang="pt-BR" sz="1100" dirty="0">
                <a:latin typeface="Verdana" panose="020B0604030504040204" pitchFamily="34" charset="0"/>
              </a:rPr>
              <a:t> e aguarde o carregamento da lista com as ART’s.</a:t>
            </a:r>
          </a:p>
        </p:txBody>
      </p:sp>
      <p:cxnSp>
        <p:nvCxnSpPr>
          <p:cNvPr id="17" name="Conector de seta reta 23"/>
          <p:cNvCxnSpPr>
            <a:stCxn id="15" idx="1"/>
          </p:cNvCxnSpPr>
          <p:nvPr/>
        </p:nvCxnSpPr>
        <p:spPr>
          <a:xfrm flipH="1" flipV="1">
            <a:off x="2806591" y="4228773"/>
            <a:ext cx="1235075" cy="6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aixaDeTexto 1"/>
          <p:cNvSpPr txBox="1">
            <a:spLocks noChangeArrowheads="1"/>
          </p:cNvSpPr>
          <p:nvPr/>
        </p:nvSpPr>
        <p:spPr bwMode="auto">
          <a:xfrm>
            <a:off x="0" y="579438"/>
            <a:ext cx="12107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3404209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683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  <vt:variant>
        <vt:lpstr>Apresentações personalizadas</vt:lpstr>
      </vt:variant>
      <vt:variant>
        <vt:i4>1</vt:i4>
      </vt:variant>
    </vt:vector>
  </HeadingPairs>
  <TitlesOfParts>
    <vt:vector size="23" baseType="lpstr">
      <vt:lpstr>Arial</vt:lpstr>
      <vt:lpstr>Arial Black</vt:lpstr>
      <vt:lpstr>Arial Rounded MT Bold</vt:lpstr>
      <vt:lpstr>Calibri</vt:lpstr>
      <vt:lpstr>Tahoma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GUIMARAES DE MORAES</dc:creator>
  <cp:lastModifiedBy>i9</cp:lastModifiedBy>
  <cp:revision>177</cp:revision>
  <dcterms:created xsi:type="dcterms:W3CDTF">2017-04-03T17:36:34Z</dcterms:created>
  <dcterms:modified xsi:type="dcterms:W3CDTF">2020-03-26T13:55:50Z</dcterms:modified>
</cp:coreProperties>
</file>