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8" r:id="rId2"/>
    <p:sldId id="279" r:id="rId3"/>
    <p:sldId id="280" r:id="rId4"/>
    <p:sldId id="291" r:id="rId5"/>
    <p:sldId id="292" r:id="rId6"/>
    <p:sldId id="302" r:id="rId7"/>
    <p:sldId id="303" r:id="rId8"/>
    <p:sldId id="304" r:id="rId9"/>
    <p:sldId id="305" r:id="rId10"/>
    <p:sldId id="306" r:id="rId11"/>
    <p:sldId id="308" r:id="rId12"/>
    <p:sldId id="310" r:id="rId13"/>
    <p:sldId id="307" r:id="rId14"/>
    <p:sldId id="295" r:id="rId15"/>
  </p:sldIdLst>
  <p:sldSz cx="12192000" cy="6858000"/>
  <p:notesSz cx="6858000" cy="9144000"/>
  <p:custShowLst>
    <p:custShow name="Apresentação personalizada 1" id="0">
      <p:sldLst/>
    </p:custShow>
  </p:custShowLst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51" autoAdjust="0"/>
    <p:restoredTop sz="95501" autoAdjust="0"/>
  </p:normalViewPr>
  <p:slideViewPr>
    <p:cSldViewPr snapToGrid="0">
      <p:cViewPr>
        <p:scale>
          <a:sx n="66" d="100"/>
          <a:sy n="66" d="100"/>
        </p:scale>
        <p:origin x="960" y="2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585E7-EA89-484A-857B-5F88C4E57AB5}" type="datetimeFigureOut">
              <a:rPr lang="pt-BR" smtClean="0"/>
              <a:t>26/03/2020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B8429-CF89-4CAB-A8CF-2F3741430AD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7452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12983" y="2247440"/>
            <a:ext cx="9144000" cy="869855"/>
          </a:xfrm>
        </p:spPr>
        <p:txBody>
          <a:bodyPr anchor="b">
            <a:normAutofit/>
          </a:bodyPr>
          <a:lstStyle>
            <a:lvl1pPr algn="ctr">
              <a:defRPr sz="5000" baseline="0"/>
            </a:lvl1pPr>
          </a:lstStyle>
          <a:p>
            <a:r>
              <a:rPr lang="pt-BR" dirty="0" smtClean="0"/>
              <a:t>ESCREVA O SEU TÍTULO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2983" y="3734240"/>
            <a:ext cx="9144000" cy="5403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751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2998AC-5DE3-41CE-A26D-AE3EF76F5A46}" type="datetimeFigureOut">
              <a:rPr lang="pt-BR" smtClean="0"/>
              <a:t>26/03/2020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313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663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m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573" y="2171"/>
            <a:ext cx="1569154" cy="6858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ESCREVA O SEU TÍTULO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Tópico principal</a:t>
            </a:r>
          </a:p>
          <a:p>
            <a:pPr lvl="1"/>
            <a:r>
              <a:rPr lang="pt-BR" dirty="0" err="1" smtClean="0"/>
              <a:t>Subtópico</a:t>
            </a:r>
            <a:endParaRPr lang="pt-BR" dirty="0" smtClean="0"/>
          </a:p>
          <a:p>
            <a:pPr lvl="2"/>
            <a:r>
              <a:rPr lang="pt-BR" dirty="0" smtClean="0"/>
              <a:t>Se houver </a:t>
            </a:r>
            <a:r>
              <a:rPr lang="pt-BR" dirty="0" err="1" smtClean="0"/>
              <a:t>subtópico</a:t>
            </a:r>
            <a:r>
              <a:rPr lang="pt-BR" dirty="0" smtClean="0"/>
              <a:t> do </a:t>
            </a:r>
            <a:r>
              <a:rPr lang="pt-BR" dirty="0" err="1" smtClean="0"/>
              <a:t>subtópico</a:t>
            </a:r>
            <a:r>
              <a:rPr lang="pt-BR" dirty="0" smtClean="0"/>
              <a:t>.</a:t>
            </a: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11900"/>
            <a:ext cx="2996588" cy="447455"/>
          </a:xfrm>
          <a:prstGeom prst="rect">
            <a:avLst/>
          </a:prstGeom>
        </p:spPr>
      </p:pic>
      <p:sp>
        <p:nvSpPr>
          <p:cNvPr id="20" name="Retângulo 19"/>
          <p:cNvSpPr/>
          <p:nvPr userDrawn="1"/>
        </p:nvSpPr>
        <p:spPr>
          <a:xfrm>
            <a:off x="-3" y="0"/>
            <a:ext cx="517795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173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5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Arial Rounded MT Bold" panose="020F070403050403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0.png"/><Relationship Id="rId9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tendimento@crea-mt.org.br" TargetMode="External"/><Relationship Id="rId2" Type="http://schemas.openxmlformats.org/officeDocument/2006/relationships/hyperlink" Target="http://www.crea-mt.org.br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2.png"/><Relationship Id="rId7" Type="http://schemas.openxmlformats.org/officeDocument/2006/relationships/image" Target="../media/image2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ormativos.confea.org.br/downloads/1025-09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crea.creamt.org.b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677" y="2516276"/>
            <a:ext cx="3832631" cy="81357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4404459" y="5346402"/>
            <a:ext cx="29626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SISTEMA </a:t>
            </a:r>
            <a:r>
              <a:rPr lang="pt-BR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eCREA</a:t>
            </a:r>
            <a:endParaRPr lang="pt-B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82565" y="3799518"/>
            <a:ext cx="960645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COMO </a:t>
            </a:r>
            <a:r>
              <a:rPr lang="pt-BR" sz="32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SOLICITAR BAIXA DE ART SEM REGISTRO DE ATESTADO</a:t>
            </a:r>
            <a:endParaRPr lang="pt-BR" sz="3200" b="1" dirty="0">
              <a:solidFill>
                <a:srgbClr val="1F497D">
                  <a:lumMod val="60000"/>
                  <a:lumOff val="40000"/>
                </a:srgb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0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7144187" y="1876098"/>
            <a:ext cx="3250543" cy="2539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pt-BR" altLang="pt-BR" sz="105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tângulo 6"/>
          <p:cNvSpPr>
            <a:spLocks noChangeArrowheads="1"/>
          </p:cNvSpPr>
          <p:nvPr/>
        </p:nvSpPr>
        <p:spPr bwMode="auto">
          <a:xfrm>
            <a:off x="2162951" y="2757926"/>
            <a:ext cx="7632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 </a:t>
            </a:r>
          </a:p>
        </p:txBody>
      </p:sp>
      <p:pic>
        <p:nvPicPr>
          <p:cNvPr id="6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101" y="2448363"/>
            <a:ext cx="104933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588" y="2457888"/>
            <a:ext cx="86995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501" y="1602226"/>
            <a:ext cx="25590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438" y="1648263"/>
            <a:ext cx="15843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9"/>
          <p:cNvSpPr/>
          <p:nvPr/>
        </p:nvSpPr>
        <p:spPr>
          <a:xfrm>
            <a:off x="3901263" y="3816788"/>
            <a:ext cx="2798763" cy="84296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Retângulo 7"/>
          <p:cNvSpPr>
            <a:spLocks noChangeArrowheads="1"/>
          </p:cNvSpPr>
          <p:nvPr/>
        </p:nvSpPr>
        <p:spPr bwMode="auto">
          <a:xfrm>
            <a:off x="3837763" y="3970776"/>
            <a:ext cx="286226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Clique diretamente sobre </a:t>
            </a:r>
            <a:r>
              <a:rPr lang="pt-BR" altLang="pt-BR" sz="1100" b="1">
                <a:latin typeface="Verdana" panose="020B0604030504040204" pitchFamily="34" charset="0"/>
              </a:rPr>
              <a:t>Pesquisar</a:t>
            </a:r>
            <a:r>
              <a:rPr lang="pt-BR" altLang="pt-BR" sz="1100">
                <a:latin typeface="Verdana" panose="020B0604030504040204" pitchFamily="34" charset="0"/>
              </a:rPr>
              <a:t> e aguarde o carregamento da lista com as ART’s.</a:t>
            </a:r>
          </a:p>
        </p:txBody>
      </p:sp>
      <p:cxnSp>
        <p:nvCxnSpPr>
          <p:cNvPr id="13" name="Conector de seta reta 23"/>
          <p:cNvCxnSpPr>
            <a:stCxn id="10" idx="1"/>
          </p:cNvCxnSpPr>
          <p:nvPr/>
        </p:nvCxnSpPr>
        <p:spPr>
          <a:xfrm flipH="1" flipV="1">
            <a:off x="2666188" y="3588188"/>
            <a:ext cx="1235075" cy="649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4" name="Imagem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1763" y="1457763"/>
            <a:ext cx="9144000" cy="3206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Imagem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438" y="1838763"/>
            <a:ext cx="578326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m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151" y="2127688"/>
            <a:ext cx="5762625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m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976" y="2429313"/>
            <a:ext cx="5764212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m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438" y="2688076"/>
            <a:ext cx="57642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m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488" y="2959538"/>
            <a:ext cx="5764213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m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913" y="3273863"/>
            <a:ext cx="57626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m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026" y="3543738"/>
            <a:ext cx="5764212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agem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126" y="1854638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m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126" y="2378513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m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501" y="2746813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Imagem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501" y="3023038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Imagem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363" y="3256401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Imagem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001" y="3558026"/>
            <a:ext cx="9429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tângulo 27"/>
          <p:cNvSpPr/>
          <p:nvPr/>
        </p:nvSpPr>
        <p:spPr>
          <a:xfrm>
            <a:off x="1551763" y="2073713"/>
            <a:ext cx="9036050" cy="29051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9" name="CaixaDeTexto 15"/>
          <p:cNvSpPr txBox="1">
            <a:spLocks noChangeArrowheads="1"/>
          </p:cNvSpPr>
          <p:nvPr/>
        </p:nvSpPr>
        <p:spPr bwMode="auto">
          <a:xfrm>
            <a:off x="4706126" y="4829613"/>
            <a:ext cx="24177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Selecione sua ART na lista e clique em “</a:t>
            </a:r>
            <a:r>
              <a:rPr lang="pt-BR" altLang="pt-BR" sz="1100" b="1">
                <a:latin typeface="Verdana" panose="020B0604030504040204" pitchFamily="34" charset="0"/>
              </a:rPr>
              <a:t>Adicionar ART’s</a:t>
            </a:r>
            <a:r>
              <a:rPr lang="pt-BR" altLang="pt-BR" sz="1100">
                <a:latin typeface="Verdana" panose="020B0604030504040204" pitchFamily="34" charset="0"/>
              </a:rPr>
              <a:t>”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4683901" y="4789926"/>
            <a:ext cx="2303462" cy="47148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1" name="Retângulo 30"/>
          <p:cNvSpPr/>
          <p:nvPr/>
        </p:nvSpPr>
        <p:spPr>
          <a:xfrm>
            <a:off x="8860613" y="4208901"/>
            <a:ext cx="1223963" cy="45085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32" name="Conector de seta reta 33"/>
          <p:cNvCxnSpPr>
            <a:stCxn id="30" idx="3"/>
          </p:cNvCxnSpPr>
          <p:nvPr/>
        </p:nvCxnSpPr>
        <p:spPr>
          <a:xfrm flipV="1">
            <a:off x="6987363" y="4659751"/>
            <a:ext cx="1873250" cy="3651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3" name="Imagem 3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763" y="5490013"/>
            <a:ext cx="22098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tângulo 36"/>
          <p:cNvSpPr>
            <a:spLocks noChangeArrowheads="1"/>
          </p:cNvSpPr>
          <p:nvPr/>
        </p:nvSpPr>
        <p:spPr bwMode="auto">
          <a:xfrm>
            <a:off x="2709051" y="5669401"/>
            <a:ext cx="25511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Clique em “</a:t>
            </a:r>
            <a:r>
              <a:rPr lang="pt-BR" altLang="pt-BR" sz="1100" b="1">
                <a:latin typeface="Verdana" panose="020B0604030504040204" pitchFamily="34" charset="0"/>
              </a:rPr>
              <a:t>Salvar e Avançar</a:t>
            </a:r>
            <a:r>
              <a:rPr lang="pt-BR" altLang="pt-BR" sz="1100">
                <a:latin typeface="Verdana" panose="020B0604030504040204" pitchFamily="34" charset="0"/>
              </a:rPr>
              <a:t>”.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2748738" y="5490013"/>
            <a:ext cx="2305050" cy="47148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36" name="Conector de seta reta 44"/>
          <p:cNvCxnSpPr>
            <a:endCxn id="33" idx="1"/>
          </p:cNvCxnSpPr>
          <p:nvPr/>
        </p:nvCxnSpPr>
        <p:spPr>
          <a:xfrm>
            <a:off x="5072838" y="5713851"/>
            <a:ext cx="10509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7" name="Imagem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101" y="811651"/>
            <a:ext cx="1905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CaixaDeTexto 4"/>
          <p:cNvSpPr txBox="1">
            <a:spLocks noChangeArrowheads="1"/>
          </p:cNvSpPr>
          <p:nvPr/>
        </p:nvSpPr>
        <p:spPr bwMode="auto">
          <a:xfrm>
            <a:off x="4979176" y="900551"/>
            <a:ext cx="2070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Deixe marcado como “</a:t>
            </a:r>
            <a:r>
              <a:rPr lang="pt-BR" altLang="pt-BR" sz="1100" b="1">
                <a:latin typeface="Verdana" panose="020B0604030504040204" pitchFamily="34" charset="0"/>
              </a:rPr>
              <a:t>Não</a:t>
            </a:r>
            <a:r>
              <a:rPr lang="pt-BR" altLang="pt-BR" sz="1100">
                <a:latin typeface="Verdana" panose="020B0604030504040204" pitchFamily="34" charset="0"/>
              </a:rPr>
              <a:t>”</a:t>
            </a:r>
          </a:p>
        </p:txBody>
      </p:sp>
      <p:sp>
        <p:nvSpPr>
          <p:cNvPr id="39" name="Retângulo 38"/>
          <p:cNvSpPr/>
          <p:nvPr/>
        </p:nvSpPr>
        <p:spPr>
          <a:xfrm>
            <a:off x="4934726" y="854513"/>
            <a:ext cx="2305050" cy="47148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40" name="Conector de seta reta 40"/>
          <p:cNvCxnSpPr>
            <a:stCxn id="39" idx="1"/>
          </p:cNvCxnSpPr>
          <p:nvPr/>
        </p:nvCxnSpPr>
        <p:spPr>
          <a:xfrm flipH="1">
            <a:off x="2331226" y="1091051"/>
            <a:ext cx="2603500" cy="857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7396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770" y="318268"/>
            <a:ext cx="6554115" cy="3267531"/>
          </a:xfrm>
          <a:prstGeom prst="rect">
            <a:avLst/>
          </a:prstGeom>
        </p:spPr>
      </p:pic>
      <p:sp>
        <p:nvSpPr>
          <p:cNvPr id="5" name="Retângulo 7"/>
          <p:cNvSpPr>
            <a:spLocks noChangeArrowheads="1"/>
          </p:cNvSpPr>
          <p:nvPr/>
        </p:nvSpPr>
        <p:spPr bwMode="auto">
          <a:xfrm>
            <a:off x="930166" y="3913849"/>
            <a:ext cx="2862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dirty="0" smtClean="0">
                <a:latin typeface="Verdana" panose="020B0604030504040204" pitchFamily="34" charset="0"/>
              </a:rPr>
              <a:t>1 - Selecione documentos para comprovar a baixa de ART.</a:t>
            </a:r>
            <a:endParaRPr lang="pt-BR" altLang="pt-BR" sz="1100" dirty="0">
              <a:latin typeface="Verdana" panose="020B0604030504040204" pitchFamily="34" charset="0"/>
            </a:endParaRPr>
          </a:p>
        </p:txBody>
      </p:sp>
      <p:cxnSp>
        <p:nvCxnSpPr>
          <p:cNvPr id="6" name="Conector de seta reta 23"/>
          <p:cNvCxnSpPr/>
          <p:nvPr/>
        </p:nvCxnSpPr>
        <p:spPr>
          <a:xfrm flipV="1">
            <a:off x="2280745" y="3317818"/>
            <a:ext cx="153851" cy="5251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Retângulo 8"/>
          <p:cNvSpPr/>
          <p:nvPr/>
        </p:nvSpPr>
        <p:spPr>
          <a:xfrm>
            <a:off x="930166" y="3842958"/>
            <a:ext cx="2862263" cy="47148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5828" y="4525974"/>
            <a:ext cx="4725059" cy="1629002"/>
          </a:xfrm>
          <a:prstGeom prst="rect">
            <a:avLst/>
          </a:prstGeom>
        </p:spPr>
      </p:pic>
      <p:sp>
        <p:nvSpPr>
          <p:cNvPr id="12" name="Retângulo 47"/>
          <p:cNvSpPr>
            <a:spLocks noChangeArrowheads="1"/>
          </p:cNvSpPr>
          <p:nvPr/>
        </p:nvSpPr>
        <p:spPr bwMode="auto">
          <a:xfrm>
            <a:off x="1159040" y="5341313"/>
            <a:ext cx="25511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dirty="0" smtClean="0">
                <a:latin typeface="Verdana" panose="020B0604030504040204" pitchFamily="34" charset="0"/>
              </a:rPr>
              <a:t>2 - Clique </a:t>
            </a:r>
            <a:r>
              <a:rPr lang="pt-BR" altLang="pt-BR" sz="1100" dirty="0">
                <a:latin typeface="Verdana" panose="020B0604030504040204" pitchFamily="34" charset="0"/>
              </a:rPr>
              <a:t>em “</a:t>
            </a:r>
            <a:r>
              <a:rPr lang="pt-BR" altLang="pt-BR" sz="1100" b="1" dirty="0">
                <a:latin typeface="Verdana" panose="020B0604030504040204" pitchFamily="34" charset="0"/>
              </a:rPr>
              <a:t>Salvar e Avançar</a:t>
            </a:r>
            <a:r>
              <a:rPr lang="pt-BR" altLang="pt-BR" sz="1100" dirty="0">
                <a:latin typeface="Verdana" panose="020B0604030504040204" pitchFamily="34" charset="0"/>
              </a:rPr>
              <a:t>”.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1165533" y="5276383"/>
            <a:ext cx="2305050" cy="47148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14" name="Conector de seta reta 49"/>
          <p:cNvCxnSpPr/>
          <p:nvPr/>
        </p:nvCxnSpPr>
        <p:spPr>
          <a:xfrm flipV="1">
            <a:off x="3489633" y="4939862"/>
            <a:ext cx="1116195" cy="5603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8096254" y="3149898"/>
            <a:ext cx="3028945" cy="1549102"/>
          </a:xfrm>
          <a:prstGeom prst="rect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pt-BR" altLang="pt-BR" sz="1200" b="1" u="sng" dirty="0">
                <a:latin typeface="Verdana" panose="020B0604030504040204" pitchFamily="34" charset="0"/>
              </a:rPr>
              <a:t>ATENÇÃO:</a:t>
            </a:r>
          </a:p>
          <a:p>
            <a:pPr marL="171450" indent="-17145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altLang="pt-BR" sz="1200" b="1" dirty="0" smtClean="0">
                <a:latin typeface="Verdana" panose="020B0604030504040204" pitchFamily="34" charset="0"/>
              </a:rPr>
              <a:t>Não esqueça de anexar uma declaração informando o motivo da baixa da ART. </a:t>
            </a:r>
            <a:r>
              <a:rPr lang="pt-BR" altLang="pt-BR" sz="1200" b="1" dirty="0" smtClean="0">
                <a:latin typeface="Verdana" panose="020B0604030504040204" pitchFamily="34" charset="0"/>
              </a:rPr>
              <a:t>Conforme sugestão na próxima página.</a:t>
            </a:r>
            <a:endParaRPr lang="pt-BR" altLang="pt-BR" sz="1200" dirty="0">
              <a:latin typeface="Verdana" panose="020B0604030504040204" pitchFamily="34" charset="0"/>
            </a:endParaRPr>
          </a:p>
        </p:txBody>
      </p:sp>
      <p:cxnSp>
        <p:nvCxnSpPr>
          <p:cNvPr id="16" name="Conector de seta reta 23"/>
          <p:cNvCxnSpPr>
            <a:stCxn id="15" idx="1"/>
          </p:cNvCxnSpPr>
          <p:nvPr/>
        </p:nvCxnSpPr>
        <p:spPr>
          <a:xfrm flipH="1" flipV="1">
            <a:off x="4182054" y="2957241"/>
            <a:ext cx="3914200" cy="967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27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56348" y="275297"/>
            <a:ext cx="3059629" cy="193930"/>
          </a:xfrm>
          <a:prstGeom prst="rect">
            <a:avLst/>
          </a:prstGeom>
        </p:spPr>
        <p:txBody>
          <a:bodyPr vert="horz" wrap="square" lIns="0" tIns="14254" rIns="0" bIns="0" rtlCol="0">
            <a:spAutoFit/>
          </a:bodyPr>
          <a:lstStyle/>
          <a:p>
            <a:pPr marL="1326741" marR="3258" indent="-1319003">
              <a:lnSpc>
                <a:spcPts val="737"/>
              </a:lnSpc>
              <a:spcBef>
                <a:spcPts val="112"/>
              </a:spcBef>
            </a:pPr>
            <a:r>
              <a:rPr sz="641" b="1" spc="-3" dirty="0">
                <a:latin typeface="Times New Roman"/>
                <a:cs typeface="Times New Roman"/>
              </a:rPr>
              <a:t>CONSELHO REGIONAL DE ENGENHARIA E AGRONOMIA DO MATO GROSSO  </a:t>
            </a:r>
            <a:r>
              <a:rPr sz="641" b="1" dirty="0">
                <a:latin typeface="Times New Roman"/>
                <a:cs typeface="Times New Roman"/>
              </a:rPr>
              <a:t>CREA-MT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27696" y="6375170"/>
            <a:ext cx="2338805" cy="14928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algn="ctr">
              <a:lnSpc>
                <a:spcPts val="605"/>
              </a:lnSpc>
              <a:spcBef>
                <a:spcPts val="64"/>
              </a:spcBef>
            </a:pPr>
            <a:r>
              <a:rPr sz="513" spc="-6" dirty="0">
                <a:latin typeface="Times New Roman"/>
                <a:cs typeface="Times New Roman"/>
              </a:rPr>
              <a:t>Av. </a:t>
            </a:r>
            <a:r>
              <a:rPr sz="513" dirty="0">
                <a:latin typeface="Times New Roman"/>
                <a:cs typeface="Times New Roman"/>
              </a:rPr>
              <a:t>Hist. </a:t>
            </a:r>
            <a:r>
              <a:rPr sz="513" spc="-3" dirty="0">
                <a:latin typeface="Times New Roman"/>
                <a:cs typeface="Times New Roman"/>
              </a:rPr>
              <a:t>Rubens </a:t>
            </a:r>
            <a:r>
              <a:rPr sz="513" dirty="0">
                <a:latin typeface="Times New Roman"/>
                <a:cs typeface="Times New Roman"/>
              </a:rPr>
              <a:t>de </a:t>
            </a:r>
            <a:r>
              <a:rPr sz="513" spc="-3" dirty="0">
                <a:latin typeface="Times New Roman"/>
                <a:cs typeface="Times New Roman"/>
              </a:rPr>
              <a:t>Mendonça, 491 </a:t>
            </a:r>
            <a:r>
              <a:rPr sz="513" dirty="0">
                <a:latin typeface="Times New Roman"/>
                <a:cs typeface="Times New Roman"/>
              </a:rPr>
              <a:t>- </a:t>
            </a:r>
            <a:r>
              <a:rPr sz="513" spc="-6" dirty="0">
                <a:latin typeface="Times New Roman"/>
                <a:cs typeface="Times New Roman"/>
              </a:rPr>
              <a:t>Araés </a:t>
            </a:r>
            <a:r>
              <a:rPr sz="513" dirty="0">
                <a:latin typeface="Times New Roman"/>
                <a:cs typeface="Times New Roman"/>
              </a:rPr>
              <a:t>- </a:t>
            </a:r>
            <a:r>
              <a:rPr sz="513" spc="-3" dirty="0">
                <a:latin typeface="Times New Roman"/>
                <a:cs typeface="Times New Roman"/>
              </a:rPr>
              <a:t>Cuiabá-MT </a:t>
            </a:r>
            <a:r>
              <a:rPr sz="513" dirty="0">
                <a:latin typeface="Times New Roman"/>
                <a:cs typeface="Times New Roman"/>
              </a:rPr>
              <a:t>- </a:t>
            </a:r>
            <a:r>
              <a:rPr sz="513" spc="-3" dirty="0">
                <a:latin typeface="Times New Roman"/>
                <a:cs typeface="Times New Roman"/>
              </a:rPr>
              <a:t>78.005-725 </a:t>
            </a:r>
            <a:r>
              <a:rPr sz="513" dirty="0">
                <a:latin typeface="Times New Roman"/>
                <a:cs typeface="Times New Roman"/>
              </a:rPr>
              <a:t>-</a:t>
            </a:r>
            <a:r>
              <a:rPr sz="513" spc="35" dirty="0">
                <a:latin typeface="Times New Roman"/>
                <a:cs typeface="Times New Roman"/>
              </a:rPr>
              <a:t> </a:t>
            </a:r>
            <a:r>
              <a:rPr sz="513" spc="-3" dirty="0">
                <a:latin typeface="Times New Roman"/>
                <a:cs typeface="Times New Roman"/>
              </a:rPr>
              <a:t>0800-647-3033</a:t>
            </a:r>
            <a:endParaRPr sz="513">
              <a:latin typeface="Times New Roman"/>
              <a:cs typeface="Times New Roman"/>
            </a:endParaRPr>
          </a:p>
          <a:p>
            <a:pPr algn="ctr">
              <a:lnSpc>
                <a:spcPts val="529"/>
              </a:lnSpc>
            </a:pPr>
            <a:r>
              <a:rPr sz="449" u="sng" spc="-3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www.crea-mt.org.br</a:t>
            </a:r>
            <a:r>
              <a:rPr sz="449" spc="-3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449" spc="-3" dirty="0">
                <a:latin typeface="Times New Roman"/>
                <a:cs typeface="Times New Roman"/>
              </a:rPr>
              <a:t>-</a:t>
            </a:r>
            <a:r>
              <a:rPr sz="449" spc="19" dirty="0">
                <a:latin typeface="Times New Roman"/>
                <a:cs typeface="Times New Roman"/>
              </a:rPr>
              <a:t> </a:t>
            </a:r>
            <a:r>
              <a:rPr sz="449" spc="-3" dirty="0">
                <a:latin typeface="Times New Roman"/>
                <a:cs typeface="Times New Roman"/>
                <a:hlinkClick r:id="rId3"/>
              </a:rPr>
              <a:t>atendimento@crea-mt.org.br</a:t>
            </a:r>
            <a:endParaRPr sz="449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96022" y="5981805"/>
            <a:ext cx="4033351" cy="32762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3213" rIns="0" bIns="0" rtlCol="0">
            <a:spAutoFit/>
          </a:bodyPr>
          <a:lstStyle/>
          <a:p>
            <a:pPr marL="61491" marR="55383" algn="just">
              <a:lnSpc>
                <a:spcPct val="109500"/>
              </a:lnSpc>
              <a:spcBef>
                <a:spcPts val="183"/>
              </a:spcBef>
            </a:pPr>
            <a:r>
              <a:rPr sz="449" b="1" spc="-3" dirty="0">
                <a:latin typeface="Calibri"/>
                <a:cs typeface="Calibri"/>
              </a:rPr>
              <a:t>RESOLUÇÃO 1025/2009 DO CONFEA. </a:t>
            </a:r>
            <a:r>
              <a:rPr sz="449" b="1" dirty="0">
                <a:latin typeface="Calibri"/>
                <a:cs typeface="Calibri"/>
              </a:rPr>
              <a:t>Art. </a:t>
            </a:r>
            <a:r>
              <a:rPr sz="449" b="1" spc="-3" dirty="0">
                <a:latin typeface="Calibri"/>
                <a:cs typeface="Calibri"/>
              </a:rPr>
              <a:t>16. </a:t>
            </a:r>
            <a:r>
              <a:rPr sz="449" spc="-3" dirty="0">
                <a:latin typeface="Calibri"/>
                <a:cs typeface="Calibri"/>
              </a:rPr>
              <a:t>A baixa </a:t>
            </a:r>
            <a:r>
              <a:rPr sz="449" spc="-6" dirty="0">
                <a:latin typeface="Calibri"/>
                <a:cs typeface="Calibri"/>
              </a:rPr>
              <a:t>da </a:t>
            </a:r>
            <a:r>
              <a:rPr sz="449" spc="-3" dirty="0">
                <a:latin typeface="Calibri"/>
                <a:cs typeface="Calibri"/>
              </a:rPr>
              <a:t>ART deve ser requerida ao </a:t>
            </a:r>
            <a:r>
              <a:rPr sz="449" spc="-6" dirty="0">
                <a:latin typeface="Calibri"/>
                <a:cs typeface="Calibri"/>
              </a:rPr>
              <a:t>Crea </a:t>
            </a:r>
            <a:r>
              <a:rPr sz="449" spc="-3" dirty="0">
                <a:latin typeface="Calibri"/>
                <a:cs typeface="Calibri"/>
              </a:rPr>
              <a:t>pelo profissional </a:t>
            </a:r>
            <a:r>
              <a:rPr sz="449" spc="-6" dirty="0">
                <a:latin typeface="Calibri"/>
                <a:cs typeface="Calibri"/>
              </a:rPr>
              <a:t>por </a:t>
            </a:r>
            <a:r>
              <a:rPr sz="449" spc="-3" dirty="0">
                <a:latin typeface="Calibri"/>
                <a:cs typeface="Calibri"/>
              </a:rPr>
              <a:t>meio eletrônico e instruída com o motivo, as atividades  concluídas e, </a:t>
            </a:r>
            <a:r>
              <a:rPr sz="449" spc="-6" dirty="0">
                <a:latin typeface="Calibri"/>
                <a:cs typeface="Calibri"/>
              </a:rPr>
              <a:t>nos </a:t>
            </a:r>
            <a:r>
              <a:rPr sz="449" spc="-3" dirty="0">
                <a:latin typeface="Calibri"/>
                <a:cs typeface="Calibri"/>
              </a:rPr>
              <a:t>casos </a:t>
            </a:r>
            <a:r>
              <a:rPr sz="449" spc="-6" dirty="0">
                <a:latin typeface="Calibri"/>
                <a:cs typeface="Calibri"/>
              </a:rPr>
              <a:t>de baixa </a:t>
            </a:r>
            <a:r>
              <a:rPr sz="449" spc="-3" dirty="0">
                <a:latin typeface="Calibri"/>
                <a:cs typeface="Calibri"/>
              </a:rPr>
              <a:t>em </a:t>
            </a:r>
            <a:r>
              <a:rPr sz="449" spc="-6" dirty="0">
                <a:latin typeface="Calibri"/>
                <a:cs typeface="Calibri"/>
              </a:rPr>
              <a:t>que </a:t>
            </a:r>
            <a:r>
              <a:rPr sz="449" spc="-3" dirty="0">
                <a:latin typeface="Calibri"/>
                <a:cs typeface="Calibri"/>
              </a:rPr>
              <a:t>seja caracterizada a </a:t>
            </a:r>
            <a:r>
              <a:rPr sz="449" spc="-6" dirty="0">
                <a:latin typeface="Calibri"/>
                <a:cs typeface="Calibri"/>
              </a:rPr>
              <a:t>não </a:t>
            </a:r>
            <a:r>
              <a:rPr sz="449" spc="-3" dirty="0">
                <a:latin typeface="Calibri"/>
                <a:cs typeface="Calibri"/>
              </a:rPr>
              <a:t>conclusão </a:t>
            </a:r>
            <a:r>
              <a:rPr sz="449" spc="-6" dirty="0">
                <a:latin typeface="Calibri"/>
                <a:cs typeface="Calibri"/>
              </a:rPr>
              <a:t>das </a:t>
            </a:r>
            <a:r>
              <a:rPr sz="449" spc="-3" dirty="0">
                <a:latin typeface="Calibri"/>
                <a:cs typeface="Calibri"/>
              </a:rPr>
              <a:t>atividades técnicas, a fase em </a:t>
            </a:r>
            <a:r>
              <a:rPr sz="449" spc="-6" dirty="0">
                <a:latin typeface="Calibri"/>
                <a:cs typeface="Calibri"/>
              </a:rPr>
              <a:t>que </a:t>
            </a:r>
            <a:r>
              <a:rPr sz="449" spc="-3" dirty="0">
                <a:latin typeface="Calibri"/>
                <a:cs typeface="Calibri"/>
              </a:rPr>
              <a:t>a </a:t>
            </a:r>
            <a:r>
              <a:rPr sz="449" spc="-6" dirty="0">
                <a:latin typeface="Calibri"/>
                <a:cs typeface="Calibri"/>
              </a:rPr>
              <a:t>obra </a:t>
            </a:r>
            <a:r>
              <a:rPr sz="449" spc="-3" dirty="0">
                <a:latin typeface="Calibri"/>
                <a:cs typeface="Calibri"/>
              </a:rPr>
              <a:t>ou </a:t>
            </a:r>
            <a:r>
              <a:rPr sz="449" spc="3" dirty="0">
                <a:latin typeface="Calibri"/>
                <a:cs typeface="Calibri"/>
              </a:rPr>
              <a:t>serviço </a:t>
            </a:r>
            <a:r>
              <a:rPr sz="449" spc="-3" dirty="0">
                <a:latin typeface="Calibri"/>
                <a:cs typeface="Calibri"/>
              </a:rPr>
              <a:t>se encontrar. </a:t>
            </a:r>
            <a:r>
              <a:rPr sz="449" b="1" dirty="0">
                <a:latin typeface="Calibri"/>
                <a:cs typeface="Calibri"/>
              </a:rPr>
              <a:t>Art. </a:t>
            </a:r>
            <a:r>
              <a:rPr sz="449" b="1" spc="-3" dirty="0">
                <a:latin typeface="Calibri"/>
                <a:cs typeface="Calibri"/>
              </a:rPr>
              <a:t>17</a:t>
            </a:r>
            <a:r>
              <a:rPr sz="449" spc="-3" dirty="0">
                <a:latin typeface="Calibri"/>
                <a:cs typeface="Calibri"/>
              </a:rPr>
              <a:t>. A </a:t>
            </a:r>
            <a:r>
              <a:rPr sz="449" spc="-6" dirty="0">
                <a:latin typeface="Calibri"/>
                <a:cs typeface="Calibri"/>
              </a:rPr>
              <a:t>baixa de </a:t>
            </a:r>
            <a:r>
              <a:rPr sz="449" spc="-3" dirty="0">
                <a:latin typeface="Calibri"/>
                <a:cs typeface="Calibri"/>
              </a:rPr>
              <a:t>ART  </a:t>
            </a:r>
            <a:r>
              <a:rPr sz="449" spc="-6" dirty="0">
                <a:latin typeface="Calibri"/>
                <a:cs typeface="Calibri"/>
              </a:rPr>
              <a:t>pode </a:t>
            </a:r>
            <a:r>
              <a:rPr sz="449" dirty="0">
                <a:latin typeface="Calibri"/>
                <a:cs typeface="Calibri"/>
              </a:rPr>
              <a:t>ser </a:t>
            </a:r>
            <a:r>
              <a:rPr sz="449" spc="-3" dirty="0">
                <a:latin typeface="Calibri"/>
                <a:cs typeface="Calibri"/>
              </a:rPr>
              <a:t>requerida ao Crea </a:t>
            </a:r>
            <a:r>
              <a:rPr sz="449" spc="-6" dirty="0">
                <a:latin typeface="Calibri"/>
                <a:cs typeface="Calibri"/>
              </a:rPr>
              <a:t>pelo </a:t>
            </a:r>
            <a:r>
              <a:rPr sz="449" spc="-3" dirty="0">
                <a:latin typeface="Calibri"/>
                <a:cs typeface="Calibri"/>
              </a:rPr>
              <a:t>contratante ou </a:t>
            </a:r>
            <a:r>
              <a:rPr sz="449" spc="-6" dirty="0">
                <a:latin typeface="Calibri"/>
                <a:cs typeface="Calibri"/>
              </a:rPr>
              <a:t>pela </a:t>
            </a:r>
            <a:r>
              <a:rPr sz="449" spc="-3" dirty="0">
                <a:latin typeface="Calibri"/>
                <a:cs typeface="Calibri"/>
              </a:rPr>
              <a:t>pessoa jurídica contratada </a:t>
            </a:r>
            <a:r>
              <a:rPr sz="449" spc="-6" dirty="0">
                <a:latin typeface="Calibri"/>
                <a:cs typeface="Calibri"/>
              </a:rPr>
              <a:t>por </a:t>
            </a:r>
            <a:r>
              <a:rPr sz="449" spc="-3" dirty="0">
                <a:latin typeface="Calibri"/>
                <a:cs typeface="Calibri"/>
              </a:rPr>
              <a:t>meio </a:t>
            </a:r>
            <a:r>
              <a:rPr sz="449" spc="-6" dirty="0">
                <a:latin typeface="Calibri"/>
                <a:cs typeface="Calibri"/>
              </a:rPr>
              <a:t>de </a:t>
            </a:r>
            <a:r>
              <a:rPr sz="449" spc="-3" dirty="0">
                <a:latin typeface="Calibri"/>
                <a:cs typeface="Calibri"/>
              </a:rPr>
              <a:t>formulário próprio, desde </a:t>
            </a:r>
            <a:r>
              <a:rPr sz="449" spc="-6" dirty="0">
                <a:latin typeface="Calibri"/>
                <a:cs typeface="Calibri"/>
              </a:rPr>
              <a:t>que </a:t>
            </a:r>
            <a:r>
              <a:rPr sz="449" dirty="0">
                <a:latin typeface="Calibri"/>
                <a:cs typeface="Calibri"/>
              </a:rPr>
              <a:t>instruída </a:t>
            </a:r>
            <a:r>
              <a:rPr sz="449" spc="-3" dirty="0">
                <a:latin typeface="Calibri"/>
                <a:cs typeface="Calibri"/>
              </a:rPr>
              <a:t>com informações suficientes que  comprovem a inércia </a:t>
            </a:r>
            <a:r>
              <a:rPr sz="449" spc="-6" dirty="0">
                <a:latin typeface="Calibri"/>
                <a:cs typeface="Calibri"/>
              </a:rPr>
              <a:t>do </a:t>
            </a:r>
            <a:r>
              <a:rPr sz="449" spc="-3" dirty="0">
                <a:latin typeface="Calibri"/>
                <a:cs typeface="Calibri"/>
              </a:rPr>
              <a:t>profissional </a:t>
            </a:r>
            <a:r>
              <a:rPr sz="449" dirty="0">
                <a:latin typeface="Calibri"/>
                <a:cs typeface="Calibri"/>
              </a:rPr>
              <a:t>em</a:t>
            </a:r>
            <a:r>
              <a:rPr sz="449" spc="13" dirty="0">
                <a:latin typeface="Calibri"/>
                <a:cs typeface="Calibri"/>
              </a:rPr>
              <a:t> </a:t>
            </a:r>
            <a:r>
              <a:rPr sz="449" spc="-3" dirty="0">
                <a:latin typeface="Calibri"/>
                <a:cs typeface="Calibri"/>
              </a:rPr>
              <a:t>requerê-la.</a:t>
            </a:r>
            <a:endParaRPr sz="449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1609" y="157225"/>
            <a:ext cx="353702" cy="3538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 txBox="1"/>
          <p:nvPr/>
        </p:nvSpPr>
        <p:spPr>
          <a:xfrm>
            <a:off x="4134416" y="585421"/>
            <a:ext cx="3922173" cy="115416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72"/>
              </a:lnSpc>
            </a:pPr>
            <a:r>
              <a:rPr sz="770" b="1" spc="-3" dirty="0">
                <a:latin typeface="Arial"/>
                <a:cs typeface="Arial"/>
              </a:rPr>
              <a:t>SOLICITAÇÃO DE </a:t>
            </a:r>
            <a:r>
              <a:rPr sz="770" b="1" dirty="0">
                <a:latin typeface="Arial"/>
                <a:cs typeface="Arial"/>
              </a:rPr>
              <a:t>BAIXA </a:t>
            </a:r>
            <a:r>
              <a:rPr sz="770" b="1" spc="-3" dirty="0">
                <a:latin typeface="Arial"/>
                <a:cs typeface="Arial"/>
              </a:rPr>
              <a:t>DE</a:t>
            </a:r>
            <a:r>
              <a:rPr sz="770" b="1" dirty="0">
                <a:latin typeface="Arial"/>
                <a:cs typeface="Arial"/>
              </a:rPr>
              <a:t> </a:t>
            </a:r>
            <a:r>
              <a:rPr sz="770" b="1" spc="-10" dirty="0">
                <a:latin typeface="Arial"/>
                <a:cs typeface="Arial"/>
              </a:rPr>
              <a:t>ART</a:t>
            </a:r>
            <a:endParaRPr sz="77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30070" y="876553"/>
            <a:ext cx="2239438" cy="97031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  <a:tabLst>
                <a:tab pos="781873" algn="l"/>
                <a:tab pos="1167108" algn="l"/>
                <a:tab pos="1818262" algn="l"/>
                <a:tab pos="2210419" algn="l"/>
              </a:tabLst>
            </a:pPr>
            <a:r>
              <a:rPr sz="577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sz="577" dirty="0">
                <a:latin typeface="Arial"/>
                <a:cs typeface="Arial"/>
              </a:rPr>
              <a:t>, </a:t>
            </a:r>
            <a:r>
              <a:rPr sz="577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sz="577" spc="-3" dirty="0">
                <a:latin typeface="Arial"/>
                <a:cs typeface="Arial"/>
              </a:rPr>
              <a:t>de </a:t>
            </a:r>
            <a:r>
              <a:rPr sz="577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sz="577" spc="-3" dirty="0">
                <a:latin typeface="Arial"/>
                <a:cs typeface="Arial"/>
              </a:rPr>
              <a:t>de</a:t>
            </a:r>
            <a:r>
              <a:rPr sz="577" spc="-6" dirty="0">
                <a:latin typeface="Arial"/>
                <a:cs typeface="Arial"/>
              </a:rPr>
              <a:t> </a:t>
            </a:r>
            <a:r>
              <a:rPr sz="577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sz="577" dirty="0">
                <a:latin typeface="Arial"/>
                <a:cs typeface="Arial"/>
              </a:rPr>
              <a:t>.</a:t>
            </a:r>
            <a:endParaRPr sz="577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26271" y="1068121"/>
            <a:ext cx="3938870" cy="607556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577" spc="-3" dirty="0">
                <a:latin typeface="Arial"/>
                <a:cs typeface="Arial"/>
              </a:rPr>
              <a:t>Prezados</a:t>
            </a:r>
            <a:r>
              <a:rPr sz="577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Senhores,</a:t>
            </a:r>
            <a:endParaRPr sz="577" dirty="0">
              <a:latin typeface="Arial"/>
              <a:cs typeface="Arial"/>
            </a:endParaRPr>
          </a:p>
          <a:p>
            <a:pPr marL="8145" marR="3258">
              <a:lnSpc>
                <a:spcPct val="143300"/>
              </a:lnSpc>
              <a:spcBef>
                <a:spcPts val="516"/>
              </a:spcBef>
            </a:pPr>
            <a:r>
              <a:rPr sz="577" spc="-3" dirty="0">
                <a:latin typeface="Arial"/>
                <a:cs typeface="Arial"/>
              </a:rPr>
              <a:t>Por</a:t>
            </a:r>
            <a:r>
              <a:rPr sz="577" spc="-10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meio</a:t>
            </a:r>
            <a:r>
              <a:rPr sz="577" spc="-16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deste</a:t>
            </a:r>
            <a:r>
              <a:rPr sz="577" spc="-13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declaro</a:t>
            </a:r>
            <a:r>
              <a:rPr sz="577" spc="-16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haver</a:t>
            </a:r>
            <a:r>
              <a:rPr sz="577" spc="-26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encerrado,</a:t>
            </a:r>
            <a:r>
              <a:rPr sz="577" spc="-13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o</a:t>
            </a:r>
            <a:r>
              <a:rPr sz="577" spc="-16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objeto</a:t>
            </a:r>
            <a:r>
              <a:rPr sz="577" spc="-13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da</a:t>
            </a:r>
            <a:r>
              <a:rPr sz="577" spc="-16" dirty="0">
                <a:latin typeface="Arial"/>
                <a:cs typeface="Arial"/>
              </a:rPr>
              <a:t> </a:t>
            </a:r>
            <a:r>
              <a:rPr sz="577" dirty="0">
                <a:latin typeface="Arial"/>
                <a:cs typeface="Arial"/>
              </a:rPr>
              <a:t>ART</a:t>
            </a:r>
            <a:r>
              <a:rPr sz="577" spc="-16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a</a:t>
            </a:r>
            <a:r>
              <a:rPr sz="577" spc="-13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seguir</a:t>
            </a:r>
            <a:r>
              <a:rPr sz="577" spc="10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discriminada,</a:t>
            </a:r>
            <a:r>
              <a:rPr sz="577" spc="-16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pelo</a:t>
            </a:r>
            <a:r>
              <a:rPr sz="577" spc="-13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que</a:t>
            </a:r>
            <a:r>
              <a:rPr sz="577" spc="-22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solicito</a:t>
            </a:r>
            <a:r>
              <a:rPr sz="577" spc="-6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a</a:t>
            </a:r>
            <a:r>
              <a:rPr sz="577" spc="-16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devida </a:t>
            </a:r>
            <a:r>
              <a:rPr sz="577" spc="-6" dirty="0">
                <a:latin typeface="Arial"/>
                <a:cs typeface="Arial"/>
              </a:rPr>
              <a:t>baixa </a:t>
            </a:r>
            <a:r>
              <a:rPr sz="577" spc="-3" dirty="0">
                <a:latin typeface="Arial"/>
                <a:cs typeface="Arial"/>
              </a:rPr>
              <a:t>junto</a:t>
            </a:r>
            <a:r>
              <a:rPr sz="577" spc="-6" dirty="0">
                <a:latin typeface="Arial"/>
                <a:cs typeface="Arial"/>
              </a:rPr>
              <a:t> aos  </a:t>
            </a:r>
            <a:r>
              <a:rPr sz="577" spc="-3" dirty="0">
                <a:latin typeface="Arial"/>
                <a:cs typeface="Arial"/>
              </a:rPr>
              <a:t>registros desse Conselho</a:t>
            </a:r>
            <a:r>
              <a:rPr sz="577" spc="-6" dirty="0">
                <a:latin typeface="Arial"/>
                <a:cs typeface="Arial"/>
              </a:rPr>
              <a:t> </a:t>
            </a:r>
            <a:r>
              <a:rPr sz="577" spc="-3" dirty="0">
                <a:latin typeface="Arial"/>
                <a:cs typeface="Arial"/>
              </a:rPr>
              <a:t>Regional.</a:t>
            </a:r>
            <a:endParaRPr sz="577" dirty="0">
              <a:latin typeface="Arial"/>
              <a:cs typeface="Arial"/>
            </a:endParaRPr>
          </a:p>
          <a:p>
            <a:pPr>
              <a:spcBef>
                <a:spcPts val="26"/>
              </a:spcBef>
            </a:pPr>
            <a:endParaRPr sz="673" dirty="0">
              <a:latin typeface="Arial"/>
              <a:cs typeface="Arial"/>
            </a:endParaRPr>
          </a:p>
          <a:p>
            <a:pPr marL="8145"/>
            <a:r>
              <a:rPr sz="577" b="1" spc="-3" dirty="0">
                <a:latin typeface="Arial"/>
                <a:cs typeface="Arial"/>
              </a:rPr>
              <a:t>DADOS </a:t>
            </a:r>
            <a:r>
              <a:rPr sz="577" b="1" dirty="0">
                <a:latin typeface="Arial"/>
                <a:cs typeface="Arial"/>
              </a:rPr>
              <a:t>DA</a:t>
            </a:r>
            <a:r>
              <a:rPr sz="577" b="1" spc="-3" dirty="0">
                <a:latin typeface="Arial"/>
                <a:cs typeface="Arial"/>
              </a:rPr>
              <a:t> ART:</a:t>
            </a:r>
            <a:endParaRPr sz="577" dirty="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134416" y="1781939"/>
          <a:ext cx="3924209" cy="9111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8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5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3242">
                <a:tc>
                  <a:txBody>
                    <a:bodyPr/>
                    <a:lstStyle/>
                    <a:p>
                      <a:pPr marL="101600">
                        <a:lnSpc>
                          <a:spcPts val="1055"/>
                        </a:lnSpc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1.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Número </a:t>
                      </a:r>
                      <a:r>
                        <a:rPr sz="600" spc="-10" dirty="0">
                          <a:latin typeface="Arial"/>
                          <a:cs typeface="Arial"/>
                        </a:rPr>
                        <a:t>da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 ART: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997">
                <a:tc>
                  <a:txBody>
                    <a:bodyPr/>
                    <a:lstStyle/>
                    <a:p>
                      <a:pPr marL="69850">
                        <a:lnSpc>
                          <a:spcPts val="1045"/>
                        </a:lnSpc>
                      </a:pPr>
                      <a:r>
                        <a:rPr sz="600" dirty="0">
                          <a:latin typeface="Arial"/>
                          <a:cs typeface="Arial"/>
                        </a:rPr>
                        <a:t>2.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Nome do Profissional: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020">
                <a:tc>
                  <a:txBody>
                    <a:bodyPr/>
                    <a:lstStyle/>
                    <a:p>
                      <a:pPr marL="69850">
                        <a:lnSpc>
                          <a:spcPts val="1045"/>
                        </a:lnSpc>
                      </a:pPr>
                      <a:r>
                        <a:rPr sz="600" dirty="0">
                          <a:latin typeface="Arial"/>
                          <a:cs typeface="Arial"/>
                        </a:rPr>
                        <a:t>3.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Título Profissional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998">
                <a:tc>
                  <a:txBody>
                    <a:bodyPr/>
                    <a:lstStyle/>
                    <a:p>
                      <a:pPr marL="69850">
                        <a:lnSpc>
                          <a:spcPts val="1055"/>
                        </a:lnSpc>
                      </a:pPr>
                      <a:r>
                        <a:rPr sz="600" dirty="0">
                          <a:latin typeface="Arial"/>
                          <a:cs typeface="Arial"/>
                        </a:rPr>
                        <a:t>4.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Nome do Contratante: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912">
                <a:tc>
                  <a:txBody>
                    <a:bodyPr/>
                    <a:lstStyle/>
                    <a:p>
                      <a:pPr marL="69850" marR="60325" algn="just">
                        <a:lnSpc>
                          <a:spcPct val="96300"/>
                        </a:lnSpc>
                      </a:pPr>
                      <a:r>
                        <a:rPr sz="600" dirty="0">
                          <a:latin typeface="Arial"/>
                          <a:cs typeface="Arial"/>
                        </a:rPr>
                        <a:t>5.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Empresa Contratada: </a:t>
                      </a:r>
                      <a:r>
                        <a:rPr sz="400" spc="-5" dirty="0">
                          <a:latin typeface="Arial"/>
                          <a:cs typeface="Arial"/>
                        </a:rPr>
                        <a:t>(informar </a:t>
                      </a:r>
                      <a:r>
                        <a:rPr sz="400" dirty="0">
                          <a:latin typeface="Arial"/>
                          <a:cs typeface="Arial"/>
                        </a:rPr>
                        <a:t>se </a:t>
                      </a:r>
                      <a:r>
                        <a:rPr sz="400" spc="-5" dirty="0">
                          <a:latin typeface="Arial"/>
                          <a:cs typeface="Arial"/>
                        </a:rPr>
                        <a:t>for  Responsável Técnico e emitir ART vinculado a  PJ)</a:t>
                      </a:r>
                      <a:endParaRPr sz="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4126271" y="2808114"/>
            <a:ext cx="1001007" cy="97031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577" b="1" dirty="0">
                <a:latin typeface="Arial"/>
                <a:cs typeface="Arial"/>
              </a:rPr>
              <a:t>MOTIVO </a:t>
            </a:r>
            <a:r>
              <a:rPr sz="577" b="1" spc="-3" dirty="0">
                <a:latin typeface="Arial"/>
                <a:cs typeface="Arial"/>
              </a:rPr>
              <a:t>DA </a:t>
            </a:r>
            <a:r>
              <a:rPr sz="577" b="1" dirty="0">
                <a:latin typeface="Arial"/>
                <a:cs typeface="Arial"/>
              </a:rPr>
              <a:t>BAIXA DA</a:t>
            </a:r>
            <a:r>
              <a:rPr sz="577" b="1" spc="-58" dirty="0">
                <a:latin typeface="Arial"/>
                <a:cs typeface="Arial"/>
              </a:rPr>
              <a:t> </a:t>
            </a:r>
            <a:r>
              <a:rPr sz="577" b="1" spc="-3" dirty="0">
                <a:latin typeface="Arial"/>
                <a:cs typeface="Arial"/>
              </a:rPr>
              <a:t>ART:</a:t>
            </a:r>
            <a:endParaRPr sz="577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4134416" y="3014668"/>
          <a:ext cx="3922172" cy="9372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9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0970">
                <a:tc>
                  <a:txBody>
                    <a:bodyPr/>
                    <a:lstStyle/>
                    <a:p>
                      <a:pPr marL="69850">
                        <a:lnSpc>
                          <a:spcPts val="1045"/>
                        </a:lnSpc>
                        <a:tabLst>
                          <a:tab pos="235585" algn="l"/>
                        </a:tabLst>
                      </a:pPr>
                      <a:r>
                        <a:rPr sz="600" dirty="0">
                          <a:latin typeface="Arial"/>
                          <a:cs typeface="Arial"/>
                        </a:rPr>
                        <a:t>(	)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019"/>
                        </a:lnSpc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CONCLUSÃO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DA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OBRA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OU</a:t>
                      </a:r>
                      <a:r>
                        <a:rPr sz="6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SERVIÇO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019"/>
                        </a:lnSpc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DATA: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15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49">
                <a:tc gridSpan="2">
                  <a:txBody>
                    <a:bodyPr/>
                    <a:lstStyle/>
                    <a:p>
                      <a:pPr marL="635" algn="ctr">
                        <a:lnSpc>
                          <a:spcPts val="1010"/>
                        </a:lnSpc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INTERRUPÇÃO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DA OBRA OU</a:t>
                      </a:r>
                      <a:r>
                        <a:rPr sz="6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SERVIÇO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070"/>
                        </a:lnSpc>
                      </a:pPr>
                      <a:r>
                        <a:rPr sz="600" i="1" dirty="0">
                          <a:latin typeface="Arial"/>
                          <a:cs typeface="Arial"/>
                        </a:rPr>
                        <a:t>(ANEXAR </a:t>
                      </a:r>
                      <a:r>
                        <a:rPr sz="600" i="1" spc="-5" dirty="0">
                          <a:latin typeface="Arial"/>
                          <a:cs typeface="Arial"/>
                        </a:rPr>
                        <a:t>DOCUMENTO</a:t>
                      </a:r>
                      <a:r>
                        <a:rPr sz="600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i="1" spc="-5" dirty="0">
                          <a:latin typeface="Arial"/>
                          <a:cs typeface="Arial"/>
                        </a:rPr>
                        <a:t>COMPROBATÓRIO)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019"/>
                        </a:lnSpc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DATA: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970">
                <a:tc>
                  <a:txBody>
                    <a:bodyPr/>
                    <a:lstStyle/>
                    <a:p>
                      <a:pPr marL="69850">
                        <a:lnSpc>
                          <a:spcPts val="1055"/>
                        </a:lnSpc>
                        <a:tabLst>
                          <a:tab pos="235585" algn="l"/>
                        </a:tabLst>
                      </a:pPr>
                      <a:r>
                        <a:rPr sz="600" dirty="0">
                          <a:latin typeface="Arial"/>
                          <a:cs typeface="Arial"/>
                        </a:rPr>
                        <a:t>(	)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9850">
                        <a:lnSpc>
                          <a:spcPts val="1055"/>
                        </a:lnSpc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Rescisão contratual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992">
                <a:tc>
                  <a:txBody>
                    <a:bodyPr/>
                    <a:lstStyle/>
                    <a:p>
                      <a:pPr marL="69850">
                        <a:lnSpc>
                          <a:spcPts val="1045"/>
                        </a:lnSpc>
                        <a:tabLst>
                          <a:tab pos="235585" algn="l"/>
                        </a:tabLst>
                      </a:pPr>
                      <a:r>
                        <a:rPr sz="600" dirty="0">
                          <a:latin typeface="Arial"/>
                          <a:cs typeface="Arial"/>
                        </a:rPr>
                        <a:t>(	)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9850">
                        <a:lnSpc>
                          <a:spcPts val="1045"/>
                        </a:lnSpc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Substituição do responsável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técnico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969">
                <a:tc>
                  <a:txBody>
                    <a:bodyPr/>
                    <a:lstStyle/>
                    <a:p>
                      <a:pPr marL="69850">
                        <a:lnSpc>
                          <a:spcPts val="1055"/>
                        </a:lnSpc>
                        <a:tabLst>
                          <a:tab pos="235585" algn="l"/>
                        </a:tabLst>
                      </a:pPr>
                      <a:r>
                        <a:rPr sz="600" dirty="0">
                          <a:latin typeface="Arial"/>
                          <a:cs typeface="Arial"/>
                        </a:rPr>
                        <a:t>(	)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9850">
                        <a:lnSpc>
                          <a:spcPts val="1055"/>
                        </a:lnSpc>
                      </a:pPr>
                      <a:r>
                        <a:rPr sz="600" spc="-5" dirty="0">
                          <a:latin typeface="Arial"/>
                          <a:cs typeface="Arial"/>
                        </a:rPr>
                        <a:t>Paralisação da obra e</a:t>
                      </a:r>
                      <a:r>
                        <a:rPr sz="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serviço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4467705" y="4770035"/>
            <a:ext cx="3507191" cy="0"/>
          </a:xfrm>
          <a:custGeom>
            <a:avLst/>
            <a:gdLst/>
            <a:ahLst/>
            <a:cxnLst/>
            <a:rect l="l" t="t" r="r" b="b"/>
            <a:pathLst>
              <a:path w="5468620">
                <a:moveTo>
                  <a:pt x="0" y="0"/>
                </a:moveTo>
                <a:lnTo>
                  <a:pt x="5017084" y="0"/>
                </a:lnTo>
              </a:path>
              <a:path w="5468620">
                <a:moveTo>
                  <a:pt x="5024069" y="0"/>
                </a:moveTo>
                <a:lnTo>
                  <a:pt x="5468239" y="0"/>
                </a:lnTo>
              </a:path>
            </a:pathLst>
          </a:custGeom>
          <a:ln w="72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4134416" y="4129053"/>
          <a:ext cx="3922172" cy="8449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9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2998">
                <a:tc gridSpan="2">
                  <a:txBody>
                    <a:bodyPr/>
                    <a:lstStyle/>
                    <a:p>
                      <a:pPr marL="69850">
                        <a:lnSpc>
                          <a:spcPts val="1019"/>
                        </a:lnSpc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RECEITUÁRIO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AGRONÔMICO*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040"/>
                        </a:lnSpc>
                        <a:tabLst>
                          <a:tab pos="855980" algn="l"/>
                          <a:tab pos="1708785" algn="l"/>
                          <a:tab pos="2656840" algn="l"/>
                        </a:tabLst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RECEITAS:	</a:t>
                      </a:r>
                      <a:r>
                        <a:rPr sz="6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	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	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407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992">
                <a:tc>
                  <a:txBody>
                    <a:bodyPr/>
                    <a:lstStyle/>
                    <a:p>
                      <a:pPr marL="69850">
                        <a:lnSpc>
                          <a:spcPts val="1045"/>
                        </a:lnSpc>
                        <a:tabLst>
                          <a:tab pos="235585" algn="l"/>
                        </a:tabLst>
                      </a:pPr>
                      <a:r>
                        <a:rPr sz="600" dirty="0">
                          <a:latin typeface="Arial"/>
                          <a:cs typeface="Arial"/>
                        </a:rPr>
                        <a:t>(	)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9850">
                        <a:lnSpc>
                          <a:spcPts val="1045"/>
                        </a:lnSpc>
                      </a:pPr>
                      <a:r>
                        <a:rPr sz="600" dirty="0">
                          <a:latin typeface="Arial"/>
                          <a:cs typeface="Arial"/>
                        </a:rPr>
                        <a:t>Foram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utilizadas todas as</a:t>
                      </a:r>
                      <a:r>
                        <a:rPr sz="6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receitas.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3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tabLst>
                          <a:tab pos="235585" algn="l"/>
                        </a:tabLst>
                      </a:pPr>
                      <a:r>
                        <a:rPr sz="600" dirty="0">
                          <a:latin typeface="Arial"/>
                          <a:cs typeface="Arial"/>
                        </a:rPr>
                        <a:t>(	)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443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tabLst>
                          <a:tab pos="2626995" algn="l"/>
                          <a:tab pos="3554095" algn="l"/>
                        </a:tabLst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NÃO 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foram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utilizadas</a:t>
                      </a:r>
                      <a:r>
                        <a:rPr sz="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6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receitas</a:t>
                      </a:r>
                      <a:r>
                        <a:rPr sz="6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	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6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	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por motivo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10" dirty="0">
                          <a:latin typeface="Arial"/>
                          <a:cs typeface="Arial"/>
                        </a:rPr>
                        <a:t>de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407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4118125" y="4953377"/>
            <a:ext cx="3938463" cy="262268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 marR="3258">
              <a:lnSpc>
                <a:spcPct val="143300"/>
              </a:lnSpc>
              <a:spcBef>
                <a:spcPts val="64"/>
              </a:spcBef>
            </a:pPr>
            <a:r>
              <a:rPr sz="577" b="1" dirty="0">
                <a:latin typeface="Arial"/>
                <a:cs typeface="Arial"/>
              </a:rPr>
              <a:t>Eu, </a:t>
            </a:r>
            <a:r>
              <a:rPr sz="577" b="1" spc="-3" dirty="0">
                <a:latin typeface="Arial"/>
                <a:cs typeface="Arial"/>
              </a:rPr>
              <a:t>abaixo assinado, declaro </a:t>
            </a:r>
            <a:r>
              <a:rPr sz="577" b="1" dirty="0">
                <a:latin typeface="Arial"/>
                <a:cs typeface="Arial"/>
              </a:rPr>
              <a:t>que </a:t>
            </a:r>
            <a:r>
              <a:rPr sz="577" b="1" spc="-3" dirty="0">
                <a:latin typeface="Arial"/>
                <a:cs typeface="Arial"/>
              </a:rPr>
              <a:t>as informações prestadas </a:t>
            </a:r>
            <a:r>
              <a:rPr sz="577" b="1" dirty="0">
                <a:latin typeface="Arial"/>
                <a:cs typeface="Arial"/>
              </a:rPr>
              <a:t>são </a:t>
            </a:r>
            <a:r>
              <a:rPr sz="577" b="1" spc="-3" dirty="0">
                <a:latin typeface="Arial"/>
                <a:cs typeface="Arial"/>
              </a:rPr>
              <a:t>a expressão da verdade, termos em </a:t>
            </a:r>
            <a:r>
              <a:rPr sz="577" b="1" dirty="0">
                <a:latin typeface="Arial"/>
                <a:cs typeface="Arial"/>
              </a:rPr>
              <a:t>que peço  </a:t>
            </a:r>
            <a:r>
              <a:rPr sz="577" b="1" spc="-3" dirty="0">
                <a:latin typeface="Arial"/>
                <a:cs typeface="Arial"/>
              </a:rPr>
              <a:t>deferimento</a:t>
            </a:r>
            <a:r>
              <a:rPr sz="577" b="1" spc="-3" dirty="0">
                <a:latin typeface="Arial"/>
                <a:cs typeface="Arial"/>
              </a:rPr>
              <a:t>.</a:t>
            </a:r>
            <a:endParaRPr sz="577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58525" y="5529568"/>
            <a:ext cx="3876155" cy="314078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25655" algn="ctr">
              <a:spcBef>
                <a:spcPts val="64"/>
              </a:spcBef>
            </a:pPr>
            <a:r>
              <a:rPr sz="577" i="1" spc="-3" dirty="0">
                <a:latin typeface="Arial"/>
                <a:cs typeface="Arial"/>
              </a:rPr>
              <a:t>(Assinatura </a:t>
            </a:r>
            <a:r>
              <a:rPr sz="577" i="1" spc="-6" dirty="0">
                <a:latin typeface="Arial"/>
                <a:cs typeface="Arial"/>
              </a:rPr>
              <a:t>do</a:t>
            </a:r>
            <a:r>
              <a:rPr sz="577" i="1" spc="6" dirty="0">
                <a:latin typeface="Arial"/>
                <a:cs typeface="Arial"/>
              </a:rPr>
              <a:t> </a:t>
            </a:r>
            <a:r>
              <a:rPr sz="577" i="1" spc="-3" dirty="0">
                <a:latin typeface="Arial"/>
                <a:cs typeface="Arial"/>
              </a:rPr>
              <a:t>requerente)</a:t>
            </a:r>
            <a:endParaRPr sz="577">
              <a:latin typeface="Arial"/>
              <a:cs typeface="Arial"/>
            </a:endParaRPr>
          </a:p>
          <a:p>
            <a:pPr>
              <a:spcBef>
                <a:spcPts val="16"/>
              </a:spcBef>
            </a:pPr>
            <a:endParaRPr sz="577">
              <a:latin typeface="Arial"/>
              <a:cs typeface="Arial"/>
            </a:endParaRPr>
          </a:p>
          <a:p>
            <a:pPr marL="8145" marR="3258" algn="ctr">
              <a:lnSpc>
                <a:spcPts val="513"/>
              </a:lnSpc>
              <a:spcBef>
                <a:spcPts val="3"/>
              </a:spcBef>
            </a:pPr>
            <a:r>
              <a:rPr sz="449" i="1" spc="-3" dirty="0">
                <a:latin typeface="Arial"/>
                <a:cs typeface="Arial"/>
              </a:rPr>
              <a:t>Assinatura dever </a:t>
            </a:r>
            <a:r>
              <a:rPr sz="449" i="1" dirty="0">
                <a:latin typeface="Arial"/>
                <a:cs typeface="Arial"/>
              </a:rPr>
              <a:t>do </a:t>
            </a:r>
            <a:r>
              <a:rPr sz="449" i="1" spc="-3" dirty="0">
                <a:latin typeface="Arial"/>
                <a:cs typeface="Arial"/>
              </a:rPr>
              <a:t>profissional, contratante ou representante </a:t>
            </a:r>
            <a:r>
              <a:rPr sz="449" i="1" dirty="0">
                <a:latin typeface="Arial"/>
                <a:cs typeface="Arial"/>
              </a:rPr>
              <a:t>da </a:t>
            </a:r>
            <a:r>
              <a:rPr sz="449" i="1" spc="-3" dirty="0">
                <a:latin typeface="Arial"/>
                <a:cs typeface="Arial"/>
              </a:rPr>
              <a:t>pessoa jurídica contratada, ou por seu procurador, com a apresentação </a:t>
            </a:r>
            <a:r>
              <a:rPr sz="449" i="1" dirty="0">
                <a:latin typeface="Arial"/>
                <a:cs typeface="Arial"/>
              </a:rPr>
              <a:t>da </a:t>
            </a:r>
            <a:r>
              <a:rPr sz="449" i="1" spc="-3" dirty="0">
                <a:latin typeface="Arial"/>
                <a:cs typeface="Arial"/>
              </a:rPr>
              <a:t>procuração  original e cópia simples ou cópia autenticada, contendo firma</a:t>
            </a:r>
            <a:r>
              <a:rPr sz="449" i="1" spc="38" dirty="0">
                <a:latin typeface="Arial"/>
                <a:cs typeface="Arial"/>
              </a:rPr>
              <a:t> </a:t>
            </a:r>
            <a:r>
              <a:rPr sz="449" i="1" spc="-3" dirty="0">
                <a:latin typeface="Arial"/>
                <a:cs typeface="Arial"/>
              </a:rPr>
              <a:t>reconhecida.</a:t>
            </a:r>
            <a:endParaRPr sz="449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847876" y="5455612"/>
            <a:ext cx="2501703" cy="4072"/>
          </a:xfrm>
          <a:custGeom>
            <a:avLst/>
            <a:gdLst/>
            <a:ahLst/>
            <a:cxnLst/>
            <a:rect l="l" t="t" r="r" b="b"/>
            <a:pathLst>
              <a:path w="3900804" h="6350">
                <a:moveTo>
                  <a:pt x="3900804" y="0"/>
                </a:moveTo>
                <a:lnTo>
                  <a:pt x="0" y="0"/>
                </a:lnTo>
                <a:lnTo>
                  <a:pt x="0" y="6096"/>
                </a:lnTo>
                <a:lnTo>
                  <a:pt x="3900804" y="6096"/>
                </a:lnTo>
                <a:lnTo>
                  <a:pt x="39008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</p:spTree>
    <p:extLst>
      <p:ext uri="{BB962C8B-B14F-4D97-AF65-F5344CB8AC3E}">
        <p14:creationId xmlns:p14="http://schemas.microsoft.com/office/powerpoint/2010/main" val="3957302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7144187" y="1876098"/>
            <a:ext cx="3250543" cy="2539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pt-BR" altLang="pt-BR" sz="105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371280" y="1464880"/>
            <a:ext cx="2071687" cy="5000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Retângulo 6"/>
          <p:cNvSpPr>
            <a:spLocks noChangeArrowheads="1"/>
          </p:cNvSpPr>
          <p:nvPr/>
        </p:nvSpPr>
        <p:spPr bwMode="auto">
          <a:xfrm>
            <a:off x="2482030" y="4019168"/>
            <a:ext cx="7632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 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180" y="3709605"/>
            <a:ext cx="104933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667" y="3719130"/>
            <a:ext cx="86995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580" y="2863468"/>
            <a:ext cx="25590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517" y="2909505"/>
            <a:ext cx="15843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517" y="3100005"/>
            <a:ext cx="578326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m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055" y="3690555"/>
            <a:ext cx="5764212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m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517" y="3949318"/>
            <a:ext cx="57642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m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9567" y="4220780"/>
            <a:ext cx="5764213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m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992" y="4535105"/>
            <a:ext cx="57626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m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105" y="4804980"/>
            <a:ext cx="5764212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m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205" y="3115880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205" y="3639755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m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580" y="4008055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580" y="4284280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agem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442" y="4517643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tângulo 1"/>
          <p:cNvSpPr>
            <a:spLocks noChangeArrowheads="1"/>
          </p:cNvSpPr>
          <p:nvPr/>
        </p:nvSpPr>
        <p:spPr bwMode="auto">
          <a:xfrm>
            <a:off x="0" y="738217"/>
            <a:ext cx="121919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600" b="1" dirty="0">
                <a:solidFill>
                  <a:srgbClr val="C00000"/>
                </a:solidFill>
                <a:latin typeface="Verdana" panose="020B0604030504040204" pitchFamily="34" charset="0"/>
              </a:rPr>
              <a:t>Solicitação de Serviço Pessoa Física Anexo(s)</a:t>
            </a:r>
          </a:p>
        </p:txBody>
      </p:sp>
      <p:sp>
        <p:nvSpPr>
          <p:cNvPr id="24" name="CaixaDeTexto 27"/>
          <p:cNvSpPr txBox="1">
            <a:spLocks noChangeArrowheads="1"/>
          </p:cNvSpPr>
          <p:nvPr/>
        </p:nvSpPr>
        <p:spPr bwMode="auto">
          <a:xfrm>
            <a:off x="8031930" y="2512630"/>
            <a:ext cx="27368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Selecione a Forma de Validação da documentação.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7971605" y="2406268"/>
            <a:ext cx="2935287" cy="63182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6" name="Retângulo 47"/>
          <p:cNvSpPr>
            <a:spLocks noChangeArrowheads="1"/>
          </p:cNvSpPr>
          <p:nvPr/>
        </p:nvSpPr>
        <p:spPr bwMode="auto">
          <a:xfrm>
            <a:off x="2534417" y="4312855"/>
            <a:ext cx="25495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Clique em “</a:t>
            </a:r>
            <a:r>
              <a:rPr lang="pt-BR" altLang="pt-BR" sz="1100" b="1">
                <a:latin typeface="Verdana" panose="020B0604030504040204" pitchFamily="34" charset="0"/>
              </a:rPr>
              <a:t>Finalizar</a:t>
            </a:r>
            <a:r>
              <a:rPr lang="pt-BR" altLang="pt-BR" sz="1100">
                <a:latin typeface="Verdana" panose="020B0604030504040204" pitchFamily="34" charset="0"/>
              </a:rPr>
              <a:t>”.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2518542" y="4201730"/>
            <a:ext cx="2305050" cy="47148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28" name="Conector de seta reta 49"/>
          <p:cNvCxnSpPr/>
          <p:nvPr/>
        </p:nvCxnSpPr>
        <p:spPr>
          <a:xfrm>
            <a:off x="4817242" y="4468430"/>
            <a:ext cx="10509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Retângulo 28"/>
          <p:cNvSpPr/>
          <p:nvPr/>
        </p:nvSpPr>
        <p:spPr>
          <a:xfrm>
            <a:off x="2074042" y="3315905"/>
            <a:ext cx="5700713" cy="33655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30" name="Imagem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9755" y="1991930"/>
            <a:ext cx="5715000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31" name="Conector de seta reta 45"/>
          <p:cNvCxnSpPr/>
          <p:nvPr/>
        </p:nvCxnSpPr>
        <p:spPr>
          <a:xfrm flipH="1">
            <a:off x="6606355" y="2709480"/>
            <a:ext cx="1382712" cy="736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2" name="Imagem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12617" y="4192205"/>
            <a:ext cx="1743075" cy="476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4" name="Retângulo 33"/>
          <p:cNvSpPr/>
          <p:nvPr/>
        </p:nvSpPr>
        <p:spPr>
          <a:xfrm>
            <a:off x="587829" y="5217831"/>
            <a:ext cx="10450285" cy="888206"/>
          </a:xfrm>
          <a:prstGeom prst="rect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pt-BR" altLang="pt-BR" sz="1200" b="1" u="sng" dirty="0">
                <a:latin typeface="Verdana" panose="020B0604030504040204" pitchFamily="34" charset="0"/>
              </a:rPr>
              <a:t>ATENÇÃO:</a:t>
            </a:r>
          </a:p>
          <a:p>
            <a:pPr marL="171450" indent="-17145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altLang="pt-BR" sz="1200" b="1" dirty="0">
                <a:latin typeface="Verdana" panose="020B0604030504040204" pitchFamily="34" charset="0"/>
              </a:rPr>
              <a:t>As ART’s devem estar assinadas pelo profissional e pelo contratante para que a baixa seja </a:t>
            </a:r>
            <a:r>
              <a:rPr lang="pt-BR" altLang="pt-BR" sz="1200" b="1" dirty="0" smtClean="0">
                <a:latin typeface="Verdana" panose="020B0604030504040204" pitchFamily="34" charset="0"/>
              </a:rPr>
              <a:t>consolidada.</a:t>
            </a:r>
          </a:p>
          <a:p>
            <a:pPr marL="171450" indent="-17145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altLang="pt-BR" sz="1200" b="1" dirty="0" smtClean="0">
                <a:latin typeface="Verdana" panose="020B0604030504040204" pitchFamily="34" charset="0"/>
              </a:rPr>
              <a:t> Não precisa apresentar a documentação para validação,</a:t>
            </a:r>
            <a:endParaRPr lang="pt-BR" altLang="pt-BR" sz="1200" dirty="0">
              <a:latin typeface="Verdana" panose="020B0604030504040204" pitchFamily="34" charset="0"/>
            </a:endParaRPr>
          </a:p>
        </p:txBody>
      </p:sp>
      <p:pic>
        <p:nvPicPr>
          <p:cNvPr id="35" name="Imagem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917" y="2444368"/>
            <a:ext cx="171132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584" y="2901830"/>
            <a:ext cx="4966832" cy="1054340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3111051" y="4663229"/>
            <a:ext cx="59699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(65) </a:t>
            </a:r>
            <a:r>
              <a:rPr lang="pt-BR" sz="24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3315 3000 e 0800 647 3033</a:t>
            </a:r>
            <a:endParaRPr lang="pt-BR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defRPr/>
            </a:pPr>
            <a:r>
              <a:rPr lang="pt-B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www.crea-mt.org.br</a:t>
            </a:r>
            <a:endParaRPr lang="pt-B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93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807" y="6163920"/>
            <a:ext cx="2472906" cy="524939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871498" y="1567848"/>
            <a:ext cx="93430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3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OBJETIVO:</a:t>
            </a:r>
          </a:p>
          <a:p>
            <a:pPr algn="ctr">
              <a:defRPr/>
            </a:pPr>
            <a:endParaRPr lang="pt-BR" sz="3600" b="1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  <a:cs typeface="Arial" charset="0"/>
            </a:endParaRPr>
          </a:p>
          <a:p>
            <a:pPr algn="ctr">
              <a:defRPr/>
            </a:pPr>
            <a:endParaRPr lang="pt-BR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  <a:cs typeface="Arial" charset="0"/>
            </a:endParaRPr>
          </a:p>
          <a:p>
            <a:pPr algn="ctr">
              <a:defRPr/>
            </a:pPr>
            <a:endParaRPr lang="pt-BR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  <a:cs typeface="Arial" charset="0"/>
            </a:endParaRPr>
          </a:p>
          <a:p>
            <a:pPr algn="ctr">
              <a:defRPr/>
            </a:pP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Apresentar os procedimentos para Registro de </a:t>
            </a:r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Atestado pelo </a:t>
            </a: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Portal </a:t>
            </a:r>
            <a:r>
              <a:rPr lang="pt-B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eCREA</a:t>
            </a:r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defRPr/>
            </a:pPr>
            <a:endParaRPr lang="pt-BR" dirty="0">
              <a:latin typeface="Arial Black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30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807" y="6163920"/>
            <a:ext cx="2472906" cy="524939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744717" y="1325945"/>
            <a:ext cx="8892847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3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INTRODUÇÃO:</a:t>
            </a:r>
          </a:p>
          <a:p>
            <a:pPr>
              <a:defRPr/>
            </a:pPr>
            <a:endParaRPr lang="pt-BR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pt-BR" altLang="pt-BR" dirty="0">
                <a:latin typeface="Verdana" panose="020B0604030504040204" pitchFamily="34" charset="0"/>
              </a:rPr>
              <a:t>O Atestado de Capacidade Técnica é a declaração fornecida pela contratante da obra ou serviço, que é fornecida pela pessoa física ou jurídica, de direito público ou privado e que atesta a execução da obra ou a prestação do serviço e identifica seus elementos quantitativos e qualitativos, o local e o período de execução, os responsáveis técnicos envolvidos e as atividades técnicas executadas.</a:t>
            </a:r>
            <a:br>
              <a:rPr lang="pt-BR" altLang="pt-BR" dirty="0">
                <a:latin typeface="Verdana" panose="020B0604030504040204" pitchFamily="34" charset="0"/>
              </a:rPr>
            </a:br>
            <a:r>
              <a:rPr lang="pt-BR" altLang="pt-BR" dirty="0">
                <a:latin typeface="Verdana" panose="020B0604030504040204" pitchFamily="34" charset="0"/>
              </a:rPr>
              <a:t/>
            </a:r>
            <a:br>
              <a:rPr lang="pt-BR" altLang="pt-BR" dirty="0">
                <a:latin typeface="Verdana" panose="020B0604030504040204" pitchFamily="34" charset="0"/>
              </a:rPr>
            </a:br>
            <a:r>
              <a:rPr lang="pt-BR" altLang="pt-BR" dirty="0">
                <a:latin typeface="Verdana" panose="020B0604030504040204" pitchFamily="34" charset="0"/>
              </a:rPr>
              <a:t>Conforme o Art. 58 da </a:t>
            </a:r>
            <a:r>
              <a:rPr lang="pt-BR" altLang="pt-BR" b="1" u="sng" dirty="0">
                <a:latin typeface="Verdana" panose="020B0604030504040204" pitchFamily="34" charset="0"/>
                <a:hlinkClick r:id="rId3"/>
              </a:rPr>
              <a:t>Resolução n° 1025/09</a:t>
            </a:r>
            <a:r>
              <a:rPr lang="pt-BR" altLang="pt-BR" dirty="0">
                <a:latin typeface="Verdana" panose="020B0604030504040204" pitchFamily="34" charset="0"/>
              </a:rPr>
              <a:t> do </a:t>
            </a:r>
            <a:r>
              <a:rPr lang="pt-BR" altLang="pt-BR" dirty="0" err="1">
                <a:latin typeface="Verdana" panose="020B0604030504040204" pitchFamily="34" charset="0"/>
              </a:rPr>
              <a:t>Confea</a:t>
            </a:r>
            <a:r>
              <a:rPr lang="pt-BR" altLang="pt-BR" dirty="0">
                <a:latin typeface="Verdana" panose="020B0604030504040204" pitchFamily="34" charset="0"/>
              </a:rPr>
              <a:t>, "as informações acerca da execução da obra ou prestação de serviço, bem como os dados técnicos qualitativos e quantitativos do atestado, devem ser declarados por profissional que possua habilitação nas profissões abrangidas pelo Sistema </a:t>
            </a:r>
            <a:r>
              <a:rPr lang="pt-BR" altLang="pt-BR" dirty="0" err="1">
                <a:latin typeface="Verdana" panose="020B0604030504040204" pitchFamily="34" charset="0"/>
              </a:rPr>
              <a:t>Confea</a:t>
            </a:r>
            <a:r>
              <a:rPr lang="pt-BR" altLang="pt-BR" dirty="0">
                <a:latin typeface="Verdana" panose="020B0604030504040204" pitchFamily="34" charset="0"/>
              </a:rPr>
              <a:t>/Crea".</a:t>
            </a:r>
          </a:p>
        </p:txBody>
      </p:sp>
    </p:spTree>
    <p:extLst>
      <p:ext uri="{BB962C8B-B14F-4D97-AF65-F5344CB8AC3E}">
        <p14:creationId xmlns:p14="http://schemas.microsoft.com/office/powerpoint/2010/main" val="136283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63655" y="497928"/>
            <a:ext cx="3209925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endParaRPr lang="pt-BR" altLang="pt-BR" sz="1400" dirty="0">
              <a:latin typeface="Arial Black" panose="020B0A040201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endParaRPr lang="pt-BR" altLang="pt-BR" sz="1300" dirty="0">
              <a:latin typeface="Arial Black" panose="020B0A040201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sz="1300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300" dirty="0">
                <a:latin typeface="Verdana" panose="020B0604030504040204" pitchFamily="34" charset="0"/>
              </a:rPr>
              <a:t>Acesse  através do endereço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sz="1300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300" b="1" dirty="0">
                <a:latin typeface="Verdana" panose="020B0604030504040204" pitchFamily="34" charset="0"/>
                <a:hlinkClick r:id="rId2"/>
              </a:rPr>
              <a:t>https://</a:t>
            </a:r>
            <a:r>
              <a:rPr lang="pt-BR" altLang="pt-BR" sz="1300" b="1" dirty="0" smtClean="0">
                <a:latin typeface="Verdana" panose="020B0604030504040204" pitchFamily="34" charset="0"/>
                <a:hlinkClick r:id="rId2"/>
              </a:rPr>
              <a:t>ecrea.crea-mt.org.br</a:t>
            </a:r>
            <a:r>
              <a:rPr lang="pt-BR" altLang="pt-BR" sz="1300" b="1" dirty="0">
                <a:latin typeface="Verdana" panose="020B0604030504040204" pitchFamily="34" charset="0"/>
                <a:hlinkClick r:id="rId2"/>
              </a:rPr>
              <a:t>/</a:t>
            </a:r>
            <a:endParaRPr lang="pt-BR" altLang="pt-BR" sz="1300" b="1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sz="1300" b="1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300" b="1" dirty="0">
                <a:latin typeface="Verdana" panose="020B0604030504040204" pitchFamily="34" charset="0"/>
              </a:rPr>
              <a:t>O Portal de Serviços </a:t>
            </a:r>
            <a:r>
              <a:rPr lang="pt-BR" altLang="pt-BR" sz="1300" b="1" dirty="0" err="1" smtClean="0">
                <a:latin typeface="Verdana" panose="020B0604030504040204" pitchFamily="34" charset="0"/>
              </a:rPr>
              <a:t>eCREA</a:t>
            </a:r>
            <a:endParaRPr lang="pt-BR" altLang="pt-BR" sz="1300" b="1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770" y="2140578"/>
            <a:ext cx="3734321" cy="3543795"/>
          </a:xfrm>
          <a:prstGeom prst="rect">
            <a:avLst/>
          </a:prstGeom>
        </p:spPr>
      </p:pic>
      <p:sp>
        <p:nvSpPr>
          <p:cNvPr id="4" name="CaixaDeTexto 30"/>
          <p:cNvSpPr txBox="1">
            <a:spLocks noChangeArrowheads="1"/>
          </p:cNvSpPr>
          <p:nvPr/>
        </p:nvSpPr>
        <p:spPr bwMode="auto">
          <a:xfrm>
            <a:off x="1356832" y="3498138"/>
            <a:ext cx="3105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500" b="1" dirty="0">
                <a:solidFill>
                  <a:srgbClr val="C00000"/>
                </a:solidFill>
                <a:latin typeface="Verdana" panose="020B0604030504040204" pitchFamily="34" charset="0"/>
              </a:rPr>
              <a:t>Senha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3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300" dirty="0">
                <a:latin typeface="Verdana" panose="020B0604030504040204" pitchFamily="34" charset="0"/>
              </a:rPr>
              <a:t>Informe seu CPF e senha.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300" dirty="0">
                <a:latin typeface="Verdana" panose="020B0604030504040204" pitchFamily="34" charset="0"/>
              </a:rPr>
              <a:t>Clique em Entrar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  <p:cxnSp>
        <p:nvCxnSpPr>
          <p:cNvPr id="5" name="Conector de seta reta 23554"/>
          <p:cNvCxnSpPr/>
          <p:nvPr/>
        </p:nvCxnSpPr>
        <p:spPr>
          <a:xfrm>
            <a:off x="4000020" y="4069638"/>
            <a:ext cx="1174750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67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1864" y="2556049"/>
            <a:ext cx="6093222" cy="1795326"/>
          </a:xfrm>
          <a:prstGeom prst="rect">
            <a:avLst/>
          </a:prstGeom>
        </p:spPr>
      </p:pic>
      <p:sp>
        <p:nvSpPr>
          <p:cNvPr id="4" name="CaixaDeTexto 2"/>
          <p:cNvSpPr txBox="1">
            <a:spLocks noChangeArrowheads="1"/>
          </p:cNvSpPr>
          <p:nvPr/>
        </p:nvSpPr>
        <p:spPr bwMode="auto">
          <a:xfrm>
            <a:off x="679067" y="2967075"/>
            <a:ext cx="324008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400" b="1" dirty="0">
                <a:solidFill>
                  <a:srgbClr val="C00000"/>
                </a:solidFill>
                <a:latin typeface="Verdana" panose="020B0604030504040204" pitchFamily="34" charset="0"/>
              </a:rPr>
              <a:t>Perfil de Acesso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400" b="1" dirty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t-BR" altLang="pt-BR" sz="1400" b="1" dirty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Verdana" panose="020B0604030504040204" pitchFamily="34" charset="0"/>
              </a:rPr>
              <a:t>Grupo de Acesso: Externo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Verdana" panose="020B0604030504040204" pitchFamily="34" charset="0"/>
              </a:rPr>
              <a:t>Perfil: Profissional do Sistema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  <p:cxnSp>
        <p:nvCxnSpPr>
          <p:cNvPr id="5" name="Conector de seta reta 5"/>
          <p:cNvCxnSpPr/>
          <p:nvPr/>
        </p:nvCxnSpPr>
        <p:spPr>
          <a:xfrm flipV="1">
            <a:off x="2974428" y="3453713"/>
            <a:ext cx="2606565" cy="35103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sp>
        <p:nvSpPr>
          <p:cNvPr id="11" name="CaixaDeTexto 2"/>
          <p:cNvSpPr txBox="1">
            <a:spLocks noChangeArrowheads="1"/>
          </p:cNvSpPr>
          <p:nvPr/>
        </p:nvSpPr>
        <p:spPr bwMode="auto">
          <a:xfrm>
            <a:off x="1409426" y="484462"/>
            <a:ext cx="91577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400" b="1" dirty="0" smtClean="0">
                <a:solidFill>
                  <a:srgbClr val="C00000"/>
                </a:solidFill>
                <a:latin typeface="Verdana" panose="020B0604030504040204" pitchFamily="34" charset="0"/>
              </a:rPr>
              <a:t>Caso apareça a tela seguinte, escolha a opção “EXTERNO” e “Profissional do sistema”</a:t>
            </a:r>
            <a:endParaRPr lang="pt-BR" altLang="pt-BR" sz="1400" b="1" dirty="0">
              <a:solidFill>
                <a:srgbClr val="C00000"/>
              </a:solidFill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61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011" y="1137311"/>
            <a:ext cx="6140448" cy="294122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Retângulo 2"/>
          <p:cNvSpPr/>
          <p:nvPr/>
        </p:nvSpPr>
        <p:spPr>
          <a:xfrm>
            <a:off x="6516414" y="426163"/>
            <a:ext cx="4740166" cy="46166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200" dirty="0" smtClean="0">
                <a:latin typeface="Verdana" panose="020B0604030504040204" pitchFamily="34" charset="0"/>
              </a:rPr>
              <a:t>1 - Clique </a:t>
            </a:r>
            <a:r>
              <a:rPr lang="pt-BR" altLang="pt-BR" sz="1200" dirty="0">
                <a:latin typeface="Verdana" panose="020B0604030504040204" pitchFamily="34" charset="0"/>
              </a:rPr>
              <a:t>sobre a aba Atendimento e Depois em </a:t>
            </a:r>
            <a:r>
              <a:rPr lang="pt-BR" altLang="pt-BR" sz="1200" b="1" u="sng" dirty="0">
                <a:latin typeface="Verdana" panose="020B0604030504040204" pitchFamily="34" charset="0"/>
              </a:rPr>
              <a:t>Solicitação Pessoa Física</a:t>
            </a:r>
          </a:p>
        </p:txBody>
      </p:sp>
      <p:cxnSp>
        <p:nvCxnSpPr>
          <p:cNvPr id="6" name="Conector de seta reta 21"/>
          <p:cNvCxnSpPr>
            <a:stCxn id="3" idx="2"/>
          </p:cNvCxnSpPr>
          <p:nvPr/>
        </p:nvCxnSpPr>
        <p:spPr>
          <a:xfrm flipH="1">
            <a:off x="3867807" y="887828"/>
            <a:ext cx="5018690" cy="76418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9187" y="3090042"/>
            <a:ext cx="3447393" cy="311600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etângulo 9"/>
          <p:cNvSpPr/>
          <p:nvPr/>
        </p:nvSpPr>
        <p:spPr>
          <a:xfrm>
            <a:off x="7926716" y="2551087"/>
            <a:ext cx="3212334" cy="276999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200" dirty="0" smtClean="0">
                <a:latin typeface="Verdana" panose="020B0604030504040204" pitchFamily="34" charset="0"/>
              </a:rPr>
              <a:t>2 – Depois, clique em </a:t>
            </a:r>
            <a:r>
              <a:rPr lang="pt-BR" altLang="pt-BR" sz="1200" b="1" u="sng" dirty="0" smtClean="0">
                <a:latin typeface="Verdana" panose="020B0604030504040204" pitchFamily="34" charset="0"/>
              </a:rPr>
              <a:t>NOVA</a:t>
            </a:r>
            <a:endParaRPr lang="pt-BR" altLang="pt-BR" sz="1200" b="1" u="sng" dirty="0">
              <a:latin typeface="Verdana" panose="020B0604030504040204" pitchFamily="34" charset="0"/>
            </a:endParaRPr>
          </a:p>
        </p:txBody>
      </p:sp>
      <p:cxnSp>
        <p:nvCxnSpPr>
          <p:cNvPr id="11" name="Conector de seta reta 21"/>
          <p:cNvCxnSpPr/>
          <p:nvPr/>
        </p:nvCxnSpPr>
        <p:spPr>
          <a:xfrm flipH="1">
            <a:off x="7998373" y="2828087"/>
            <a:ext cx="2364827" cy="250065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920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429" y="1806754"/>
            <a:ext cx="9542572" cy="3268827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1" y="716383"/>
            <a:ext cx="121079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600" b="1">
                <a:solidFill>
                  <a:srgbClr val="C00000"/>
                </a:solidFill>
                <a:latin typeface="Verdana" panose="020B0604030504040204" pitchFamily="34" charset="0"/>
              </a:rPr>
              <a:t>Consulta solicitação de Pessoa Física</a:t>
            </a:r>
          </a:p>
        </p:txBody>
      </p:sp>
      <p:cxnSp>
        <p:nvCxnSpPr>
          <p:cNvPr id="7" name="Conector de seta reta 23"/>
          <p:cNvCxnSpPr/>
          <p:nvPr/>
        </p:nvCxnSpPr>
        <p:spPr>
          <a:xfrm flipH="1" flipV="1">
            <a:off x="1965434" y="5104615"/>
            <a:ext cx="1277226" cy="6273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Retângulo 8"/>
          <p:cNvSpPr/>
          <p:nvPr/>
        </p:nvSpPr>
        <p:spPr>
          <a:xfrm>
            <a:off x="3242660" y="5495430"/>
            <a:ext cx="1993900" cy="41751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3155512" y="5560602"/>
            <a:ext cx="208104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05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Clique sobre “</a:t>
            </a:r>
            <a:r>
              <a:rPr lang="pt-BR" altLang="pt-BR" sz="105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Nova</a:t>
            </a:r>
            <a:r>
              <a:rPr lang="pt-BR" altLang="pt-BR" sz="105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”.</a:t>
            </a:r>
            <a:endParaRPr lang="pt-BR" altLang="pt-BR" sz="105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7144187" y="1876098"/>
            <a:ext cx="3250543" cy="2539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pt-BR" altLang="pt-BR" sz="105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367166" y="4750642"/>
            <a:ext cx="598268" cy="33544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4969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7144187" y="1876098"/>
            <a:ext cx="3250543" cy="2539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pt-BR" altLang="pt-BR" sz="105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0055" y="1034307"/>
            <a:ext cx="7600950" cy="3752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Retângulo 13"/>
          <p:cNvSpPr/>
          <p:nvPr/>
        </p:nvSpPr>
        <p:spPr>
          <a:xfrm>
            <a:off x="5040093" y="134194"/>
            <a:ext cx="2071687" cy="5000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5" name="Retângulo 6"/>
          <p:cNvSpPr>
            <a:spLocks noChangeArrowheads="1"/>
          </p:cNvSpPr>
          <p:nvPr/>
        </p:nvSpPr>
        <p:spPr bwMode="auto">
          <a:xfrm>
            <a:off x="2150843" y="2688482"/>
            <a:ext cx="7632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 </a:t>
            </a:r>
          </a:p>
        </p:txBody>
      </p:sp>
      <p:pic>
        <p:nvPicPr>
          <p:cNvPr id="18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305" y="2066182"/>
            <a:ext cx="25590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255" y="2128094"/>
            <a:ext cx="15843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Conector de seta reta 23"/>
          <p:cNvCxnSpPr>
            <a:stCxn id="21" idx="2"/>
          </p:cNvCxnSpPr>
          <p:nvPr/>
        </p:nvCxnSpPr>
        <p:spPr>
          <a:xfrm flipH="1">
            <a:off x="7024468" y="2396382"/>
            <a:ext cx="1595437" cy="13763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Retângulo 20"/>
          <p:cNvSpPr/>
          <p:nvPr/>
        </p:nvSpPr>
        <p:spPr>
          <a:xfrm>
            <a:off x="7470555" y="1978869"/>
            <a:ext cx="2300288" cy="41751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2" name="CaixaDeTexto 10"/>
          <p:cNvSpPr txBox="1">
            <a:spLocks noChangeArrowheads="1"/>
          </p:cNvSpPr>
          <p:nvPr/>
        </p:nvSpPr>
        <p:spPr bwMode="auto">
          <a:xfrm>
            <a:off x="7438805" y="2085232"/>
            <a:ext cx="23018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Selecione “</a:t>
            </a:r>
            <a:r>
              <a:rPr lang="pt-BR" altLang="pt-BR" sz="1100" b="1">
                <a:latin typeface="Verdana" panose="020B0604030504040204" pitchFamily="34" charset="0"/>
              </a:rPr>
              <a:t>Baixa de ART</a:t>
            </a:r>
            <a:r>
              <a:rPr lang="pt-BR" altLang="pt-BR" sz="1100">
                <a:latin typeface="Verdana" panose="020B0604030504040204" pitchFamily="34" charset="0"/>
              </a:rPr>
              <a:t>”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6011643" y="5501532"/>
            <a:ext cx="1447800" cy="5842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24" name="Conector de seta reta 24"/>
          <p:cNvCxnSpPr>
            <a:endCxn id="27" idx="3"/>
          </p:cNvCxnSpPr>
          <p:nvPr/>
        </p:nvCxnSpPr>
        <p:spPr>
          <a:xfrm flipH="1" flipV="1">
            <a:off x="5192493" y="5784107"/>
            <a:ext cx="819150" cy="95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5" name="Imagem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468" y="5592019"/>
            <a:ext cx="12477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CaixaDeTexto 20"/>
          <p:cNvSpPr txBox="1">
            <a:spLocks noChangeArrowheads="1"/>
          </p:cNvSpPr>
          <p:nvPr/>
        </p:nvSpPr>
        <p:spPr bwMode="auto">
          <a:xfrm>
            <a:off x="3120805" y="5493594"/>
            <a:ext cx="176371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Na página seguinte clique em “</a:t>
            </a:r>
            <a:r>
              <a:rPr lang="pt-BR" altLang="pt-BR" sz="1100" b="1">
                <a:latin typeface="Verdana" panose="020B0604030504040204" pitchFamily="34" charset="0"/>
              </a:rPr>
              <a:t>Adicionar ART’s</a:t>
            </a:r>
            <a:r>
              <a:rPr lang="pt-BR" altLang="pt-BR" sz="1100">
                <a:latin typeface="Verdana" panose="020B0604030504040204" pitchFamily="34" charset="0"/>
              </a:rPr>
              <a:t>”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2890618" y="5476132"/>
            <a:ext cx="2301875" cy="61753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8" name="Retângulo 27"/>
          <p:cNvSpPr/>
          <p:nvPr/>
        </p:nvSpPr>
        <p:spPr>
          <a:xfrm>
            <a:off x="2200055" y="3772744"/>
            <a:ext cx="5432425" cy="38893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780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7144187" y="1876098"/>
            <a:ext cx="3250543" cy="2539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pt-BR" altLang="pt-BR" sz="105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192604" y="844223"/>
            <a:ext cx="2071687" cy="5000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Retângulo 6"/>
          <p:cNvSpPr>
            <a:spLocks noChangeArrowheads="1"/>
          </p:cNvSpPr>
          <p:nvPr/>
        </p:nvSpPr>
        <p:spPr bwMode="auto">
          <a:xfrm>
            <a:off x="2303354" y="3398511"/>
            <a:ext cx="7632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 </a:t>
            </a:r>
          </a:p>
        </p:txBody>
      </p:sp>
      <p:pic>
        <p:nvPicPr>
          <p:cNvPr id="9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504" y="3088948"/>
            <a:ext cx="104933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991" y="3098473"/>
            <a:ext cx="86995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904" y="2242811"/>
            <a:ext cx="25590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841" y="2288848"/>
            <a:ext cx="15843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5"/>
          <a:srcRect t="2181" b="2181"/>
          <a:stretch/>
        </p:blipFill>
        <p:spPr>
          <a:xfrm>
            <a:off x="1869966" y="1876098"/>
            <a:ext cx="8677275" cy="35544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Retângulo 14"/>
          <p:cNvSpPr/>
          <p:nvPr/>
        </p:nvSpPr>
        <p:spPr>
          <a:xfrm>
            <a:off x="4041666" y="4457373"/>
            <a:ext cx="2798763" cy="84296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" name="Retângulo 7"/>
          <p:cNvSpPr>
            <a:spLocks noChangeArrowheads="1"/>
          </p:cNvSpPr>
          <p:nvPr/>
        </p:nvSpPr>
        <p:spPr bwMode="auto">
          <a:xfrm>
            <a:off x="3978166" y="4611361"/>
            <a:ext cx="286226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100" dirty="0">
                <a:latin typeface="Verdana" panose="020B0604030504040204" pitchFamily="34" charset="0"/>
              </a:rPr>
              <a:t>Clique diretamente sobre </a:t>
            </a:r>
            <a:r>
              <a:rPr lang="pt-BR" altLang="pt-BR" sz="1100" b="1" dirty="0">
                <a:latin typeface="Verdana" panose="020B0604030504040204" pitchFamily="34" charset="0"/>
              </a:rPr>
              <a:t>Pesquisar</a:t>
            </a:r>
            <a:r>
              <a:rPr lang="pt-BR" altLang="pt-BR" sz="1100" dirty="0">
                <a:latin typeface="Verdana" panose="020B0604030504040204" pitchFamily="34" charset="0"/>
              </a:rPr>
              <a:t> e aguarde o carregamento da lista com as ART’s.</a:t>
            </a:r>
          </a:p>
        </p:txBody>
      </p:sp>
      <p:cxnSp>
        <p:nvCxnSpPr>
          <p:cNvPr id="17" name="Conector de seta reta 23"/>
          <p:cNvCxnSpPr>
            <a:stCxn id="15" idx="1"/>
          </p:cNvCxnSpPr>
          <p:nvPr/>
        </p:nvCxnSpPr>
        <p:spPr>
          <a:xfrm flipH="1" flipV="1">
            <a:off x="2806591" y="4228773"/>
            <a:ext cx="1235075" cy="649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CaixaDeTexto 1"/>
          <p:cNvSpPr txBox="1">
            <a:spLocks noChangeArrowheads="1"/>
          </p:cNvSpPr>
          <p:nvPr/>
        </p:nvSpPr>
        <p:spPr bwMode="auto">
          <a:xfrm>
            <a:off x="0" y="579438"/>
            <a:ext cx="121079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600" b="1">
                <a:solidFill>
                  <a:srgbClr val="C00000"/>
                </a:solidFill>
                <a:latin typeface="Verdana" panose="020B0604030504040204" pitchFamily="34" charset="0"/>
              </a:rPr>
              <a:t>Solicitação de Serviço Pessoa Física</a:t>
            </a:r>
          </a:p>
        </p:txBody>
      </p:sp>
    </p:spTree>
    <p:extLst>
      <p:ext uri="{BB962C8B-B14F-4D97-AF65-F5344CB8AC3E}">
        <p14:creationId xmlns:p14="http://schemas.microsoft.com/office/powerpoint/2010/main" val="34042097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mbra Extrema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1334</TotalTime>
  <Words>683</Words>
  <Application>Microsoft Office PowerPoint</Application>
  <PresentationFormat>Widescreen</PresentationFormat>
  <Paragraphs>101</Paragraphs>
  <Slides>14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  <vt:variant>
        <vt:lpstr>Apresentações personalizadas</vt:lpstr>
      </vt:variant>
      <vt:variant>
        <vt:i4>1</vt:i4>
      </vt:variant>
    </vt:vector>
  </HeadingPairs>
  <TitlesOfParts>
    <vt:vector size="23" baseType="lpstr">
      <vt:lpstr>Arial</vt:lpstr>
      <vt:lpstr>Arial Black</vt:lpstr>
      <vt:lpstr>Arial Rounded MT Bold</vt:lpstr>
      <vt:lpstr>Calibri</vt:lpstr>
      <vt:lpstr>Tahoma</vt:lpstr>
      <vt:lpstr>Times New Roman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personalizada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BRENDA GUIMARAES DE MORAES</dc:creator>
  <cp:lastModifiedBy>i9</cp:lastModifiedBy>
  <cp:revision>177</cp:revision>
  <dcterms:created xsi:type="dcterms:W3CDTF">2017-04-03T17:36:34Z</dcterms:created>
  <dcterms:modified xsi:type="dcterms:W3CDTF">2020-03-26T13:55:50Z</dcterms:modified>
</cp:coreProperties>
</file>