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58" r:id="rId4"/>
    <p:sldId id="278" r:id="rId5"/>
    <p:sldId id="279" r:id="rId6"/>
    <p:sldId id="284" r:id="rId7"/>
    <p:sldId id="285" r:id="rId8"/>
    <p:sldId id="280" r:id="rId9"/>
    <p:sldId id="281" r:id="rId10"/>
    <p:sldId id="282" r:id="rId11"/>
    <p:sldId id="283" r:id="rId12"/>
    <p:sldId id="265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ONARDO JOSE VIEIRA DE LIMA SILQUEIRA" initials="LJVDLS" lastIdx="1" clrIdx="0">
    <p:extLst>
      <p:ext uri="{19B8F6BF-5375-455C-9EA6-DF929625EA0E}">
        <p15:presenceInfo xmlns:p15="http://schemas.microsoft.com/office/powerpoint/2012/main" userId="S-1-5-21-823518204-920026266-1708537768-13130" providerId="AD"/>
      </p:ext>
    </p:extLst>
  </p:cmAuthor>
  <p:cmAuthor id="2" name="Microsoft" initials="M" lastIdx="2" clrIdx="1">
    <p:extLst>
      <p:ext uri="{19B8F6BF-5375-455C-9EA6-DF929625EA0E}">
        <p15:presenceInfo xmlns:p15="http://schemas.microsoft.com/office/powerpoint/2012/main" userId="Microsof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DF2"/>
    <a:srgbClr val="F5F9FD"/>
    <a:srgbClr val="F6F6F7"/>
    <a:srgbClr val="F6F7F8"/>
    <a:srgbClr val="F6F7F9"/>
    <a:srgbClr val="FAFBFD"/>
    <a:srgbClr val="F7F9FC"/>
    <a:srgbClr val="F2F7FC"/>
    <a:srgbClr val="F6F8FB"/>
    <a:srgbClr val="D9E1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896" autoAdjust="0"/>
  </p:normalViewPr>
  <p:slideViewPr>
    <p:cSldViewPr snapToGrid="0">
      <p:cViewPr varScale="1">
        <p:scale>
          <a:sx n="115" d="100"/>
          <a:sy n="115" d="100"/>
        </p:scale>
        <p:origin x="43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6DA32-EE83-483C-A5C1-0BC91D8EC625}" type="datetimeFigureOut">
              <a:rPr lang="pt-BR" smtClean="0"/>
              <a:t>21/12/2019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22DF7-EF90-4DBA-BE76-D1197F0B198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4027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512983" y="2247440"/>
            <a:ext cx="9144000" cy="869855"/>
          </a:xfrm>
        </p:spPr>
        <p:txBody>
          <a:bodyPr anchor="b">
            <a:normAutofit/>
          </a:bodyPr>
          <a:lstStyle>
            <a:lvl1pPr algn="ctr">
              <a:defRPr sz="5000" baseline="0"/>
            </a:lvl1pPr>
          </a:lstStyle>
          <a:p>
            <a:r>
              <a:rPr lang="pt-BR" dirty="0" smtClean="0"/>
              <a:t>ESCREVA O SEU TÍTULO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12983" y="3734240"/>
            <a:ext cx="9144000" cy="540304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7512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2998AC-5DE3-41CE-A26D-AE3EF76F5A46}" type="datetimeFigureOut">
              <a:rPr lang="pt-BR" smtClean="0"/>
              <a:t>21/12/2019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3139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m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2573" y="2171"/>
            <a:ext cx="1569154" cy="6858000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ESCREVA O SEU TÍTULO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Tópico principal</a:t>
            </a:r>
          </a:p>
          <a:p>
            <a:pPr lvl="1"/>
            <a:r>
              <a:rPr lang="pt-BR" dirty="0" err="1" smtClean="0"/>
              <a:t>Subtópico</a:t>
            </a:r>
            <a:endParaRPr lang="pt-BR" dirty="0" smtClean="0"/>
          </a:p>
          <a:p>
            <a:pPr lvl="2"/>
            <a:r>
              <a:rPr lang="pt-BR" dirty="0" smtClean="0"/>
              <a:t>Se houver </a:t>
            </a:r>
            <a:r>
              <a:rPr lang="pt-BR" dirty="0" err="1" smtClean="0"/>
              <a:t>subtópico</a:t>
            </a:r>
            <a:r>
              <a:rPr lang="pt-BR" dirty="0" smtClean="0"/>
              <a:t> do </a:t>
            </a:r>
            <a:r>
              <a:rPr lang="pt-BR" dirty="0" err="1" smtClean="0"/>
              <a:t>subtópico</a:t>
            </a:r>
            <a:r>
              <a:rPr lang="pt-BR" dirty="0" smtClean="0"/>
              <a:t>.</a:t>
            </a:r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11900"/>
            <a:ext cx="2996588" cy="447455"/>
          </a:xfrm>
          <a:prstGeom prst="rect">
            <a:avLst/>
          </a:prstGeom>
        </p:spPr>
      </p:pic>
      <p:sp>
        <p:nvSpPr>
          <p:cNvPr id="20" name="Retângulo 19"/>
          <p:cNvSpPr/>
          <p:nvPr userDrawn="1"/>
        </p:nvSpPr>
        <p:spPr>
          <a:xfrm>
            <a:off x="-3" y="0"/>
            <a:ext cx="517795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173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5">
              <a:lumMod val="7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Arial Rounded MT Bold" panose="020F070403050403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crea.creams.org.b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85143" y="2635368"/>
            <a:ext cx="7971839" cy="869855"/>
          </a:xfrm>
        </p:spPr>
        <p:txBody>
          <a:bodyPr anchor="ctr">
            <a:normAutofit fontScale="90000"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  <a:defRPr/>
            </a:pPr>
            <a:r>
              <a:rPr lang="pt-BR" sz="32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COMO  CONSULTAR ANDAMENTO DE PROTOCOLO PESSOA FÍSICA</a:t>
            </a:r>
            <a:endParaRPr lang="pt-BR" sz="3200" dirty="0">
              <a:solidFill>
                <a:srgbClr val="1F497D">
                  <a:lumMod val="60000"/>
                  <a:lumOff val="40000"/>
                </a:srgbClr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815" y="1573265"/>
            <a:ext cx="2819747" cy="598565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4606352" y="4207929"/>
            <a:ext cx="2962671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SISTEMA </a:t>
            </a:r>
            <a:r>
              <a:rPr lang="pt-BR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eCREA</a:t>
            </a:r>
            <a:endParaRPr lang="pt-BR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47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4858975" y="-173082"/>
            <a:ext cx="2071687" cy="5000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7" name="CaixaDeTexto 1"/>
          <p:cNvSpPr txBox="1">
            <a:spLocks noChangeArrowheads="1"/>
          </p:cNvSpPr>
          <p:nvPr/>
        </p:nvSpPr>
        <p:spPr bwMode="auto">
          <a:xfrm>
            <a:off x="3517537" y="-165144"/>
            <a:ext cx="4537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pt-BR" altLang="pt-BR" sz="1400"/>
              <a:t> </a:t>
            </a:r>
          </a:p>
        </p:txBody>
      </p:sp>
      <p:pic>
        <p:nvPicPr>
          <p:cNvPr id="8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4275" y="1225506"/>
            <a:ext cx="255905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4037" y="274593"/>
            <a:ext cx="49530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312" y="620668"/>
            <a:ext cx="4505325" cy="470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tângulo 10"/>
          <p:cNvSpPr/>
          <p:nvPr/>
        </p:nvSpPr>
        <p:spPr>
          <a:xfrm>
            <a:off x="4928825" y="3714706"/>
            <a:ext cx="2982912" cy="382587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2" name="Retângulo 7"/>
          <p:cNvSpPr>
            <a:spLocks noChangeArrowheads="1"/>
          </p:cNvSpPr>
          <p:nvPr/>
        </p:nvSpPr>
        <p:spPr bwMode="auto">
          <a:xfrm>
            <a:off x="4928825" y="3773443"/>
            <a:ext cx="4116387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1100">
                <a:latin typeface="Verdana" panose="020B0604030504040204" pitchFamily="34" charset="0"/>
              </a:rPr>
              <a:t>Procure os anexos em seu computador</a:t>
            </a:r>
          </a:p>
        </p:txBody>
      </p:sp>
      <p:cxnSp>
        <p:nvCxnSpPr>
          <p:cNvPr id="13" name="Conector de seta reta 27"/>
          <p:cNvCxnSpPr/>
          <p:nvPr/>
        </p:nvCxnSpPr>
        <p:spPr>
          <a:xfrm flipH="1">
            <a:off x="4706575" y="4097293"/>
            <a:ext cx="222250" cy="890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9" name="Imagem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3312" y="766718"/>
            <a:ext cx="962025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Imagem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375" y="811168"/>
            <a:ext cx="962025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Imagem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775" y="768306"/>
            <a:ext cx="962025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Imagem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6775" y="795293"/>
            <a:ext cx="962025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Imagem 2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3737" y="704806"/>
            <a:ext cx="962025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m 2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787" y="825456"/>
            <a:ext cx="962025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tângulo 24"/>
          <p:cNvSpPr/>
          <p:nvPr/>
        </p:nvSpPr>
        <p:spPr>
          <a:xfrm>
            <a:off x="5815443" y="6005468"/>
            <a:ext cx="2071687" cy="50006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CaixaDeTexto 1"/>
          <p:cNvSpPr txBox="1">
            <a:spLocks noChangeArrowheads="1"/>
          </p:cNvSpPr>
          <p:nvPr/>
        </p:nvSpPr>
        <p:spPr bwMode="auto">
          <a:xfrm>
            <a:off x="4474005" y="6013406"/>
            <a:ext cx="4537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1400" smtClean="0">
                <a:solidFill>
                  <a:prstClr val="black"/>
                </a:solidFill>
                <a:cs typeface="Arial" panose="020B0604020202020204" pitchFamily="34" charset="0"/>
              </a:rPr>
              <a:t> </a:t>
            </a:r>
          </a:p>
        </p:txBody>
      </p:sp>
      <p:pic>
        <p:nvPicPr>
          <p:cNvPr id="27" name="Imagem 3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3305" y="5846718"/>
            <a:ext cx="22098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etângulo 36"/>
          <p:cNvSpPr>
            <a:spLocks noChangeArrowheads="1"/>
          </p:cNvSpPr>
          <p:nvPr/>
        </p:nvSpPr>
        <p:spPr bwMode="auto">
          <a:xfrm>
            <a:off x="4215243" y="5957843"/>
            <a:ext cx="2551112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100" smtClean="0">
                <a:solidFill>
                  <a:prstClr val="black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Clique em “</a:t>
            </a:r>
            <a:r>
              <a:rPr lang="pt-BR" altLang="pt-BR" sz="1100" b="1" smtClean="0">
                <a:solidFill>
                  <a:prstClr val="black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Salvar e Avançar</a:t>
            </a:r>
            <a:r>
              <a:rPr lang="pt-BR" altLang="pt-BR" sz="1100" smtClean="0">
                <a:solidFill>
                  <a:prstClr val="black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”.</a:t>
            </a:r>
          </a:p>
        </p:txBody>
      </p:sp>
      <p:cxnSp>
        <p:nvCxnSpPr>
          <p:cNvPr id="29" name="Conector de seta reta 44"/>
          <p:cNvCxnSpPr/>
          <p:nvPr/>
        </p:nvCxnSpPr>
        <p:spPr>
          <a:xfrm>
            <a:off x="6566330" y="6073731"/>
            <a:ext cx="1100138" cy="0"/>
          </a:xfrm>
          <a:prstGeom prst="straightConnector1">
            <a:avLst/>
          </a:prstGeom>
          <a:noFill/>
          <a:ln w="38100" cap="flat" cmpd="sng" algn="ctr">
            <a:solidFill>
              <a:srgbClr val="C0504D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30" name="Retângulo 29"/>
          <p:cNvSpPr/>
          <p:nvPr/>
        </p:nvSpPr>
        <p:spPr>
          <a:xfrm>
            <a:off x="4261280" y="5876881"/>
            <a:ext cx="2305050" cy="471487"/>
          </a:xfrm>
          <a:prstGeom prst="rect">
            <a:avLst/>
          </a:prstGeom>
          <a:noFill/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etângulo 30"/>
          <p:cNvSpPr/>
          <p:nvPr/>
        </p:nvSpPr>
        <p:spPr>
          <a:xfrm>
            <a:off x="7706155" y="5849893"/>
            <a:ext cx="1401763" cy="471488"/>
          </a:xfrm>
          <a:prstGeom prst="rect">
            <a:avLst/>
          </a:prstGeom>
          <a:noFill/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Retângulo 7"/>
          <p:cNvSpPr>
            <a:spLocks noChangeArrowheads="1"/>
          </p:cNvSpPr>
          <p:nvPr/>
        </p:nvSpPr>
        <p:spPr bwMode="auto">
          <a:xfrm>
            <a:off x="7502163" y="1038388"/>
            <a:ext cx="2847182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1100" b="1" dirty="0">
                <a:latin typeface="Verdana" panose="020B0604030504040204" pitchFamily="34" charset="0"/>
              </a:rPr>
              <a:t>Os Documentos Solicitados São:</a:t>
            </a:r>
          </a:p>
          <a:p>
            <a:pPr algn="just">
              <a:defRPr/>
            </a:pPr>
            <a:endParaRPr lang="pt-BR" altLang="pt-BR" sz="1100" dirty="0">
              <a:latin typeface="Verdana" panose="020B0604030504040204" pitchFamily="34" charset="0"/>
            </a:endParaRPr>
          </a:p>
          <a:p>
            <a:pPr algn="just">
              <a:defRPr/>
            </a:pPr>
            <a:endParaRPr lang="pt-BR" altLang="pt-BR" sz="1100" dirty="0">
              <a:latin typeface="Verdana" panose="020B060403050404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  <a:defRPr/>
            </a:pPr>
            <a:r>
              <a:rPr lang="pt-BR" sz="1100" b="1" dirty="0"/>
              <a:t>Diploma / Certificado</a:t>
            </a:r>
          </a:p>
          <a:p>
            <a:pPr marL="171450" indent="-171450" algn="just">
              <a:buFont typeface="Wingdings" panose="05000000000000000000" pitchFamily="2" charset="2"/>
              <a:buChar char="ü"/>
              <a:defRPr/>
            </a:pPr>
            <a:r>
              <a:rPr lang="pt-BR" sz="1100" b="1" dirty="0"/>
              <a:t>Histórico escolar</a:t>
            </a:r>
          </a:p>
          <a:p>
            <a:pPr marL="171450" indent="-171450" algn="just">
              <a:buFont typeface="Wingdings" panose="05000000000000000000" pitchFamily="2" charset="2"/>
              <a:buChar char="ü"/>
              <a:defRPr/>
            </a:pPr>
            <a:r>
              <a:rPr lang="pt-BR" sz="1100" b="1" dirty="0"/>
              <a:t>Comprovante de residência</a:t>
            </a:r>
            <a:endParaRPr lang="pt-BR" altLang="pt-BR" sz="1100" dirty="0">
              <a:latin typeface="Verdana" panose="020B0604030504040204" pitchFamily="34" charset="0"/>
            </a:endParaRPr>
          </a:p>
        </p:txBody>
      </p:sp>
      <p:sp>
        <p:nvSpPr>
          <p:cNvPr id="33" name="Retângulo 32"/>
          <p:cNvSpPr/>
          <p:nvPr/>
        </p:nvSpPr>
        <p:spPr>
          <a:xfrm>
            <a:off x="7446555" y="992143"/>
            <a:ext cx="2982912" cy="1165097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5005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tângulo 32"/>
          <p:cNvSpPr/>
          <p:nvPr/>
        </p:nvSpPr>
        <p:spPr>
          <a:xfrm>
            <a:off x="4797223" y="438497"/>
            <a:ext cx="2071687" cy="50006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Retângulo 6"/>
          <p:cNvSpPr>
            <a:spLocks noChangeArrowheads="1"/>
          </p:cNvSpPr>
          <p:nvPr/>
        </p:nvSpPr>
        <p:spPr bwMode="auto">
          <a:xfrm>
            <a:off x="1907973" y="2992785"/>
            <a:ext cx="76327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8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8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pic>
        <p:nvPicPr>
          <p:cNvPr id="37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2523" y="1837085"/>
            <a:ext cx="255905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Imagem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6460" y="2922935"/>
            <a:ext cx="576421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Imagem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5510" y="3194397"/>
            <a:ext cx="5764213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Imagem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6935" y="3508722"/>
            <a:ext cx="57626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Imagem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760" y="3818285"/>
            <a:ext cx="5764213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CaixaDeTexto 27"/>
          <p:cNvSpPr txBox="1">
            <a:spLocks noChangeArrowheads="1"/>
          </p:cNvSpPr>
          <p:nvPr/>
        </p:nvSpPr>
        <p:spPr bwMode="auto">
          <a:xfrm>
            <a:off x="7392785" y="1379885"/>
            <a:ext cx="27368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100" smtClean="0">
                <a:solidFill>
                  <a:prstClr val="black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Selecione a Forma de Validação da documentação.</a:t>
            </a:r>
          </a:p>
        </p:txBody>
      </p:sp>
      <p:sp>
        <p:nvSpPr>
          <p:cNvPr id="46" name="Retângulo 45"/>
          <p:cNvSpPr/>
          <p:nvPr/>
        </p:nvSpPr>
        <p:spPr>
          <a:xfrm>
            <a:off x="7259435" y="1327497"/>
            <a:ext cx="2935288" cy="509588"/>
          </a:xfrm>
          <a:prstGeom prst="rect">
            <a:avLst/>
          </a:prstGeom>
          <a:noFill/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7" name="Imagem 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2348" y="1092547"/>
            <a:ext cx="5715000" cy="1714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48" name="Conector de seta reta 45"/>
          <p:cNvCxnSpPr>
            <a:stCxn id="46" idx="1"/>
          </p:cNvCxnSpPr>
          <p:nvPr/>
        </p:nvCxnSpPr>
        <p:spPr>
          <a:xfrm flipH="1">
            <a:off x="6032298" y="1583085"/>
            <a:ext cx="1227137" cy="836612"/>
          </a:xfrm>
          <a:prstGeom prst="straightConnector1">
            <a:avLst/>
          </a:prstGeom>
          <a:noFill/>
          <a:ln w="38100" cap="flat" cmpd="sng" algn="ctr">
            <a:solidFill>
              <a:srgbClr val="C0504D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pic>
        <p:nvPicPr>
          <p:cNvPr id="49" name="Imagem 4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78373" y="3219797"/>
            <a:ext cx="1743075" cy="476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2" name="Retângulo 51"/>
          <p:cNvSpPr/>
          <p:nvPr/>
        </p:nvSpPr>
        <p:spPr>
          <a:xfrm>
            <a:off x="6359323" y="3254722"/>
            <a:ext cx="903287" cy="471488"/>
          </a:xfrm>
          <a:prstGeom prst="rect">
            <a:avLst/>
          </a:prstGeom>
          <a:noFill/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3" name="Conector de seta reta 54"/>
          <p:cNvCxnSpPr>
            <a:stCxn id="52" idx="1"/>
          </p:cNvCxnSpPr>
          <p:nvPr/>
        </p:nvCxnSpPr>
        <p:spPr>
          <a:xfrm flipH="1">
            <a:off x="5883073" y="3491260"/>
            <a:ext cx="476250" cy="0"/>
          </a:xfrm>
          <a:prstGeom prst="straightConnector1">
            <a:avLst/>
          </a:prstGeom>
          <a:noFill/>
          <a:ln w="38100" cap="flat" cmpd="sng" algn="ctr">
            <a:solidFill>
              <a:srgbClr val="C0504D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54" name="Retângulo 53"/>
          <p:cNvSpPr/>
          <p:nvPr/>
        </p:nvSpPr>
        <p:spPr>
          <a:xfrm>
            <a:off x="4108248" y="3272185"/>
            <a:ext cx="1774825" cy="473075"/>
          </a:xfrm>
          <a:prstGeom prst="rect">
            <a:avLst/>
          </a:prstGeom>
          <a:noFill/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Retângulo 36"/>
          <p:cNvSpPr>
            <a:spLocks noChangeArrowheads="1"/>
          </p:cNvSpPr>
          <p:nvPr/>
        </p:nvSpPr>
        <p:spPr bwMode="auto">
          <a:xfrm>
            <a:off x="4108248" y="3369022"/>
            <a:ext cx="254952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100" smtClean="0">
                <a:solidFill>
                  <a:prstClr val="black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Clique em “</a:t>
            </a:r>
            <a:r>
              <a:rPr lang="pt-BR" altLang="pt-BR" sz="1100" b="1" smtClean="0">
                <a:solidFill>
                  <a:prstClr val="black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Finalizar</a:t>
            </a:r>
            <a:r>
              <a:rPr lang="pt-BR" altLang="pt-BR" sz="1100" smtClean="0">
                <a:solidFill>
                  <a:prstClr val="black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”.</a:t>
            </a:r>
          </a:p>
        </p:txBody>
      </p:sp>
      <p:sp>
        <p:nvSpPr>
          <p:cNvPr id="62" name="Retângulo 61"/>
          <p:cNvSpPr/>
          <p:nvPr/>
        </p:nvSpPr>
        <p:spPr>
          <a:xfrm>
            <a:off x="1487978" y="1662545"/>
            <a:ext cx="2534545" cy="2327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0" name="Imagem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7511" y="4021485"/>
            <a:ext cx="3865562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Imagem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398" y="5088285"/>
            <a:ext cx="3865563" cy="112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tângulo 21"/>
          <p:cNvSpPr/>
          <p:nvPr/>
        </p:nvSpPr>
        <p:spPr>
          <a:xfrm>
            <a:off x="6578398" y="4888260"/>
            <a:ext cx="3035300" cy="558800"/>
          </a:xfrm>
          <a:prstGeom prst="rect">
            <a:avLst/>
          </a:prstGeom>
          <a:noFill/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CaixaDeTexto 27"/>
          <p:cNvSpPr txBox="1">
            <a:spLocks noChangeArrowheads="1"/>
          </p:cNvSpPr>
          <p:nvPr/>
        </p:nvSpPr>
        <p:spPr bwMode="auto">
          <a:xfrm>
            <a:off x="6594273" y="4867622"/>
            <a:ext cx="30194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100" smtClean="0">
                <a:solidFill>
                  <a:prstClr val="black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Imprima ou Salve </a:t>
            </a:r>
            <a:r>
              <a:rPr lang="pt-BR" altLang="pt-BR" sz="1100" b="1" smtClean="0">
                <a:solidFill>
                  <a:prstClr val="black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Requerimento Profissional (RP) </a:t>
            </a:r>
            <a:r>
              <a:rPr lang="pt-BR" altLang="pt-BR" sz="1100" smtClean="0">
                <a:solidFill>
                  <a:prstClr val="black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e o </a:t>
            </a:r>
            <a:r>
              <a:rPr lang="pt-BR" altLang="pt-BR" sz="1100" b="1" smtClean="0">
                <a:solidFill>
                  <a:prstClr val="black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Boleto de Expedição de Carteira Profissional. </a:t>
            </a:r>
          </a:p>
        </p:txBody>
      </p:sp>
      <p:cxnSp>
        <p:nvCxnSpPr>
          <p:cNvPr id="24" name="Conector de seta reta 66"/>
          <p:cNvCxnSpPr>
            <a:stCxn id="23" idx="1"/>
          </p:cNvCxnSpPr>
          <p:nvPr/>
        </p:nvCxnSpPr>
        <p:spPr>
          <a:xfrm flipH="1" flipV="1">
            <a:off x="5678286" y="4726335"/>
            <a:ext cx="915987" cy="441325"/>
          </a:xfrm>
          <a:prstGeom prst="straightConnector1">
            <a:avLst/>
          </a:prstGeom>
          <a:noFill/>
          <a:ln w="38100" cap="flat" cmpd="sng" algn="ctr">
            <a:solidFill>
              <a:srgbClr val="C0504D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25" name="Conector de seta reta 69"/>
          <p:cNvCxnSpPr>
            <a:stCxn id="23" idx="1"/>
          </p:cNvCxnSpPr>
          <p:nvPr/>
        </p:nvCxnSpPr>
        <p:spPr>
          <a:xfrm flipH="1">
            <a:off x="5633836" y="5167660"/>
            <a:ext cx="960437" cy="484187"/>
          </a:xfrm>
          <a:prstGeom prst="straightConnector1">
            <a:avLst/>
          </a:prstGeom>
          <a:noFill/>
          <a:ln w="38100" cap="flat" cmpd="sng" algn="ctr">
            <a:solidFill>
              <a:srgbClr val="C0504D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1568914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84859" y="4643640"/>
            <a:ext cx="4764505" cy="1050579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t-BR" dirty="0" smtClean="0"/>
              <a:t>(65) 3315-3000 / 0800-647-3033</a:t>
            </a:r>
          </a:p>
          <a:p>
            <a:pPr marL="0" indent="0" algn="ctr">
              <a:buNone/>
            </a:pPr>
            <a:r>
              <a:rPr lang="pt-BR" dirty="0" smtClean="0"/>
              <a:t>www.crea-mt.org.br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5992" y="2383897"/>
            <a:ext cx="5993342" cy="123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090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03615" y="1052542"/>
            <a:ext cx="8437418" cy="4351338"/>
          </a:xfrm>
        </p:spPr>
        <p:txBody>
          <a:bodyPr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pt-BR" b="1" dirty="0">
                <a:solidFill>
                  <a:srgbClr val="1F497D">
                    <a:lumMod val="60000"/>
                    <a:lumOff val="4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OBJETIVO:</a:t>
            </a: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pt-BR" sz="3600" b="1" dirty="0">
              <a:solidFill>
                <a:srgbClr val="1F497D">
                  <a:lumMod val="60000"/>
                  <a:lumOff val="40000"/>
                </a:srgbClr>
              </a:solidFill>
              <a:latin typeface="Arial Black" pitchFamily="34" charset="0"/>
              <a:ea typeface="+mn-ea"/>
              <a:cs typeface="Arial" charset="0"/>
            </a:endParaRP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pt-BR" sz="1800" dirty="0">
              <a:solidFill>
                <a:srgbClr val="1F497D">
                  <a:lumMod val="60000"/>
                  <a:lumOff val="40000"/>
                </a:srgbClr>
              </a:solidFill>
              <a:latin typeface="Arial Black" pitchFamily="34" charset="0"/>
              <a:ea typeface="+mn-ea"/>
              <a:cs typeface="Arial" charset="0"/>
            </a:endParaRP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pt-BR" sz="2000" dirty="0">
              <a:solidFill>
                <a:srgbClr val="1F497D">
                  <a:lumMod val="60000"/>
                  <a:lumOff val="40000"/>
                </a:srgbClr>
              </a:solidFill>
              <a:latin typeface="Arial Black" pitchFamily="34" charset="0"/>
              <a:ea typeface="+mn-ea"/>
              <a:cs typeface="Arial" charset="0"/>
            </a:endParaRP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pt-B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Apresentar procedimentos para acompanhamento de protocolos registrados no Portal </a:t>
            </a:r>
            <a:r>
              <a:rPr lang="pt-BR" sz="20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 </a:t>
            </a:r>
            <a:r>
              <a:rPr lang="pt-BR" sz="20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CREA-MT.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00332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648392" y="71299"/>
            <a:ext cx="426442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endParaRPr lang="pt-BR" altLang="pt-BR" dirty="0">
              <a:latin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dirty="0">
                <a:latin typeface="Verdana" panose="020B0604030504040204" pitchFamily="34" charset="0"/>
              </a:rPr>
              <a:t>Acesse  através do endereço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pt-BR" altLang="pt-BR" dirty="0">
              <a:latin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b="1" dirty="0">
                <a:latin typeface="Verdana" panose="020B0604030504040204" pitchFamily="34" charset="0"/>
                <a:hlinkClick r:id="rId2"/>
              </a:rPr>
              <a:t>https://</a:t>
            </a:r>
            <a:r>
              <a:rPr lang="pt-BR" altLang="pt-BR" b="1" dirty="0" smtClean="0">
                <a:latin typeface="Verdana" panose="020B0604030504040204" pitchFamily="34" charset="0"/>
                <a:hlinkClick r:id="rId2"/>
              </a:rPr>
              <a:t>ecrea.crea-mt.org.br</a:t>
            </a:r>
            <a:r>
              <a:rPr lang="pt-BR" altLang="pt-BR" b="1" dirty="0">
                <a:latin typeface="Verdana" panose="020B0604030504040204" pitchFamily="34" charset="0"/>
                <a:hlinkClick r:id="rId2"/>
              </a:rPr>
              <a:t>/</a:t>
            </a:r>
            <a:endParaRPr lang="pt-BR" altLang="pt-BR" b="1" dirty="0">
              <a:latin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pt-BR" altLang="pt-BR" b="1" dirty="0">
              <a:latin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b="1" dirty="0">
                <a:latin typeface="Verdana" panose="020B0604030504040204" pitchFamily="34" charset="0"/>
              </a:rPr>
              <a:t>O Portal de Serviços </a:t>
            </a:r>
            <a:r>
              <a:rPr lang="pt-BR" altLang="pt-BR" b="1" dirty="0" smtClean="0">
                <a:latin typeface="Verdana" panose="020B0604030504040204" pitchFamily="34" charset="0"/>
              </a:rPr>
              <a:t>CREA-MT </a:t>
            </a:r>
            <a:endParaRPr lang="pt-BR" altLang="pt-BR" b="1" dirty="0">
              <a:latin typeface="Verdana" panose="020B060403050404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6105" y="1825625"/>
            <a:ext cx="3571875" cy="3667125"/>
          </a:xfrm>
          <a:prstGeom prst="rect">
            <a:avLst/>
          </a:prstGeom>
        </p:spPr>
      </p:pic>
      <p:sp>
        <p:nvSpPr>
          <p:cNvPr id="6" name="CaixaDeTexto 30"/>
          <p:cNvSpPr txBox="1">
            <a:spLocks noChangeArrowheads="1"/>
          </p:cNvSpPr>
          <p:nvPr/>
        </p:nvSpPr>
        <p:spPr bwMode="auto">
          <a:xfrm>
            <a:off x="1807671" y="3180917"/>
            <a:ext cx="31051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500" b="1" smtClean="0">
                <a:solidFill>
                  <a:srgbClr val="C0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Senha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pt-BR" altLang="pt-BR" sz="1300" b="1" smtClean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300" smtClean="0">
                <a:solidFill>
                  <a:prstClr val="black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Informe seu CPF e senha.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300" smtClean="0">
                <a:solidFill>
                  <a:prstClr val="black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Clique em Entrar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pt-BR" altLang="pt-BR" sz="180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Conector de seta reta 23554"/>
          <p:cNvCxnSpPr/>
          <p:nvPr/>
        </p:nvCxnSpPr>
        <p:spPr>
          <a:xfrm>
            <a:off x="4450859" y="3752417"/>
            <a:ext cx="1174750" cy="1587"/>
          </a:xfrm>
          <a:prstGeom prst="straightConnector1">
            <a:avLst/>
          </a:prstGeom>
          <a:noFill/>
          <a:ln w="38100" cap="flat" cmpd="sng" algn="ctr">
            <a:solidFill>
              <a:srgbClr val="C0504D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3657185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256" y="623455"/>
            <a:ext cx="6038193" cy="2286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804" y="3433156"/>
            <a:ext cx="6046645" cy="1762299"/>
          </a:xfrm>
          <a:prstGeom prst="rect">
            <a:avLst/>
          </a:prstGeom>
        </p:spPr>
      </p:pic>
      <p:sp>
        <p:nvSpPr>
          <p:cNvPr id="6" name="Retângulo 8"/>
          <p:cNvSpPr>
            <a:spLocks noChangeArrowheads="1"/>
          </p:cNvSpPr>
          <p:nvPr/>
        </p:nvSpPr>
        <p:spPr bwMode="auto">
          <a:xfrm>
            <a:off x="7981114" y="2233006"/>
            <a:ext cx="33670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  <a:t>Perfil de Acesso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  <a:t>Grupo de Acesso: </a:t>
            </a:r>
            <a:r>
              <a:rPr kumimoji="0" lang="pt-BR" altLang="pt-BR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  <a:t>Externo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  <a:t>Perfil: </a:t>
            </a:r>
            <a:r>
              <a:rPr kumimoji="0" lang="pt-BR" altLang="pt-BR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  <a:t>Profissional do Sistema</a:t>
            </a:r>
            <a:endParaRPr kumimoji="0" lang="pt-BR" altLang="pt-BR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7" name="Conector de seta reta 10"/>
          <p:cNvCxnSpPr/>
          <p:nvPr/>
        </p:nvCxnSpPr>
        <p:spPr>
          <a:xfrm flipH="1" flipV="1">
            <a:off x="6937449" y="2510444"/>
            <a:ext cx="1043665" cy="399011"/>
          </a:xfrm>
          <a:prstGeom prst="straightConnector1">
            <a:avLst/>
          </a:prstGeom>
          <a:noFill/>
          <a:ln w="38100" cap="flat" cmpd="sng" algn="ctr">
            <a:solidFill>
              <a:srgbClr val="C0504D"/>
            </a:solidFill>
            <a:prstDash val="solid"/>
            <a:tailEnd type="triangle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9" name="Conector de seta reta 13"/>
          <p:cNvCxnSpPr/>
          <p:nvPr/>
        </p:nvCxnSpPr>
        <p:spPr>
          <a:xfrm flipH="1">
            <a:off x="6766560" y="3264967"/>
            <a:ext cx="1214554" cy="1398473"/>
          </a:xfrm>
          <a:prstGeom prst="straightConnector1">
            <a:avLst/>
          </a:prstGeom>
          <a:noFill/>
          <a:ln w="38100" cap="flat" cmpd="sng" algn="ctr">
            <a:solidFill>
              <a:srgbClr val="C0504D"/>
            </a:solidFill>
            <a:prstDash val="solid"/>
            <a:tailEnd type="triangle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4083311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2403" y="1320286"/>
            <a:ext cx="8011643" cy="762106"/>
          </a:xfrm>
          <a:prstGeom prst="rect">
            <a:avLst/>
          </a:prstGeom>
        </p:spPr>
      </p:pic>
      <p:sp>
        <p:nvSpPr>
          <p:cNvPr id="9" name="Retângulo 2"/>
          <p:cNvSpPr>
            <a:spLocks noChangeArrowheads="1"/>
          </p:cNvSpPr>
          <p:nvPr/>
        </p:nvSpPr>
        <p:spPr bwMode="auto">
          <a:xfrm>
            <a:off x="7604914" y="371015"/>
            <a:ext cx="27146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pt-BR" sz="1000" dirty="0" smtClean="0">
                <a:solidFill>
                  <a:prstClr val="black"/>
                </a:solidFill>
                <a:latin typeface="Verdana" panose="020B0604030504040204" pitchFamily="34" charset="0"/>
              </a:rPr>
              <a:t>Clique na guia </a:t>
            </a:r>
            <a:r>
              <a:rPr lang="pt-BR" altLang="pt-BR" sz="1000" b="1" dirty="0" smtClean="0">
                <a:solidFill>
                  <a:prstClr val="black"/>
                </a:solidFill>
                <a:latin typeface="Verdana" panose="020B0604030504040204" pitchFamily="34" charset="0"/>
              </a:rPr>
              <a:t>Processos</a:t>
            </a:r>
            <a:r>
              <a:rPr lang="pt-BR" altLang="pt-BR" sz="1000" dirty="0" smtClean="0">
                <a:solidFill>
                  <a:prstClr val="black"/>
                </a:solidFill>
                <a:latin typeface="Verdana" panose="020B0604030504040204" pitchFamily="34" charset="0"/>
              </a:rPr>
              <a:t> e depois em </a:t>
            </a:r>
            <a:r>
              <a:rPr lang="pt-BR" altLang="pt-BR" sz="1000" b="1" dirty="0" smtClean="0">
                <a:solidFill>
                  <a:prstClr val="black"/>
                </a:solidFill>
                <a:latin typeface="Verdana" panose="020B0604030504040204" pitchFamily="34" charset="0"/>
              </a:rPr>
              <a:t>Processos do Atendimento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 sz="1000" dirty="0" smtClean="0">
              <a:solidFill>
                <a:prstClr val="black"/>
              </a:solidFill>
              <a:latin typeface="Verdana" panose="020B060403050404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7604914" y="371015"/>
            <a:ext cx="2928937" cy="428625"/>
          </a:xfrm>
          <a:prstGeom prst="rect">
            <a:avLst/>
          </a:prstGeom>
          <a:noFill/>
          <a:ln w="25400" cap="flat" cmpd="sng" algn="ctr">
            <a:solidFill>
              <a:srgbClr val="C0504D">
                <a:lumMod val="75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8" name="Conector de seta reta 21"/>
          <p:cNvCxnSpPr/>
          <p:nvPr/>
        </p:nvCxnSpPr>
        <p:spPr>
          <a:xfrm flipH="1">
            <a:off x="7980218" y="833030"/>
            <a:ext cx="954501" cy="945894"/>
          </a:xfrm>
          <a:prstGeom prst="straightConnector1">
            <a:avLst/>
          </a:prstGeom>
          <a:noFill/>
          <a:ln w="38100" cap="flat" cmpd="sng" algn="ctr">
            <a:solidFill>
              <a:srgbClr val="C0504D"/>
            </a:solidFill>
            <a:prstDash val="solid"/>
            <a:tailEnd type="triangle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pic>
        <p:nvPicPr>
          <p:cNvPr id="11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633" y="2299570"/>
            <a:ext cx="27051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6571" y="2656758"/>
            <a:ext cx="6467475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tângulo 12"/>
          <p:cNvSpPr/>
          <p:nvPr/>
        </p:nvSpPr>
        <p:spPr>
          <a:xfrm>
            <a:off x="2808008" y="5157070"/>
            <a:ext cx="1071563" cy="500063"/>
          </a:xfrm>
          <a:prstGeom prst="rect">
            <a:avLst/>
          </a:prstGeom>
          <a:noFill/>
          <a:ln w="25400" cap="flat" cmpd="sng" algn="ctr">
            <a:solidFill>
              <a:srgbClr val="C0504D">
                <a:lumMod val="75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4" name="Conector de seta reta 22"/>
          <p:cNvCxnSpPr>
            <a:endCxn id="15" idx="1"/>
          </p:cNvCxnSpPr>
          <p:nvPr/>
        </p:nvCxnSpPr>
        <p:spPr>
          <a:xfrm>
            <a:off x="3879571" y="5657133"/>
            <a:ext cx="571500" cy="357187"/>
          </a:xfrm>
          <a:prstGeom prst="straightConnector1">
            <a:avLst/>
          </a:prstGeom>
          <a:noFill/>
          <a:ln w="38100" cap="flat" cmpd="sng" algn="ctr">
            <a:solidFill>
              <a:srgbClr val="C0504D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15" name="Retângulo 14"/>
          <p:cNvSpPr/>
          <p:nvPr/>
        </p:nvSpPr>
        <p:spPr>
          <a:xfrm>
            <a:off x="4451071" y="5657133"/>
            <a:ext cx="3857625" cy="714375"/>
          </a:xfrm>
          <a:prstGeom prst="rect">
            <a:avLst/>
          </a:prstGeom>
          <a:noFill/>
          <a:ln w="25400" cap="flat" cmpd="sng" algn="ctr">
            <a:solidFill>
              <a:srgbClr val="C0504D">
                <a:lumMod val="75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CaixaDeTexto 37"/>
          <p:cNvSpPr txBox="1">
            <a:spLocks noChangeArrowheads="1"/>
          </p:cNvSpPr>
          <p:nvPr/>
        </p:nvSpPr>
        <p:spPr bwMode="auto">
          <a:xfrm>
            <a:off x="4522508" y="5728570"/>
            <a:ext cx="37147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Se desejar selecione um dos filtros disponíveis e depois clique em </a:t>
            </a:r>
            <a:r>
              <a:rPr kumimoji="0" lang="pt-BR" altLang="pt-BR" sz="11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Pesquisar </a:t>
            </a:r>
            <a:r>
              <a:rPr kumimoji="0" lang="pt-BR" altLang="pt-BR" sz="1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ou </a:t>
            </a:r>
            <a:r>
              <a:rPr kumimoji="0" lang="pt-BR" altLang="pt-BR" sz="11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clique diretamente em pesquisar</a:t>
            </a:r>
            <a:r>
              <a:rPr kumimoji="0" lang="pt-BR" altLang="pt-BR" sz="1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e aguarde o carregamento dos resultados.</a:t>
            </a:r>
          </a:p>
        </p:txBody>
      </p:sp>
      <p:pic>
        <p:nvPicPr>
          <p:cNvPr id="17" name="Picture 2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321" y="3514008"/>
            <a:ext cx="4286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0946" y="3514008"/>
            <a:ext cx="428625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8133" y="3514008"/>
            <a:ext cx="4286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2245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7"/>
          <p:cNvSpPr>
            <a:spLocks noChangeArrowheads="1"/>
          </p:cNvSpPr>
          <p:nvPr/>
        </p:nvSpPr>
        <p:spPr bwMode="auto">
          <a:xfrm>
            <a:off x="5975552" y="3492125"/>
            <a:ext cx="2481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pt-BR" sz="1200" smtClean="0">
                <a:solidFill>
                  <a:prstClr val="black"/>
                </a:solidFill>
                <a:latin typeface="Verdana" panose="020B0604030504040204" pitchFamily="34" charset="0"/>
              </a:rPr>
              <a:t>Clique em </a:t>
            </a:r>
            <a:r>
              <a:rPr lang="pt-BR" altLang="pt-BR" sz="1200" b="1" smtClean="0">
                <a:solidFill>
                  <a:prstClr val="black"/>
                </a:solidFill>
                <a:latin typeface="Verdana" panose="020B0604030504040204" pitchFamily="34" charset="0"/>
              </a:rPr>
              <a:t>Visualizar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 sz="1200" smtClean="0">
              <a:solidFill>
                <a:prstClr val="black"/>
              </a:solidFill>
              <a:latin typeface="Verdana" panose="020B0604030504040204" pitchFamily="34" charset="0"/>
            </a:endParaRPr>
          </a:p>
        </p:txBody>
      </p:sp>
      <p:sp>
        <p:nvSpPr>
          <p:cNvPr id="6" name="CaixaDeTexto 13"/>
          <p:cNvSpPr txBox="1">
            <a:spLocks noChangeArrowheads="1"/>
          </p:cNvSpPr>
          <p:nvPr/>
        </p:nvSpPr>
        <p:spPr bwMode="auto">
          <a:xfrm>
            <a:off x="3332364" y="4849437"/>
            <a:ext cx="25003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pt-BR" sz="1200" smtClean="0">
                <a:solidFill>
                  <a:prstClr val="black"/>
                </a:solidFill>
                <a:latin typeface="Verdana" panose="020B0604030504040204" pitchFamily="34" charset="0"/>
              </a:rPr>
              <a:t>Na página que abrir vá até a guia </a:t>
            </a:r>
            <a:r>
              <a:rPr lang="pt-BR" altLang="pt-BR" sz="1200" b="1" smtClean="0">
                <a:solidFill>
                  <a:prstClr val="black"/>
                </a:solidFill>
                <a:latin typeface="Verdana" panose="020B0604030504040204" pitchFamily="34" charset="0"/>
              </a:rPr>
              <a:t>Relatos</a:t>
            </a:r>
            <a:r>
              <a:rPr lang="pt-BR" altLang="pt-BR" sz="1200" smtClean="0">
                <a:solidFill>
                  <a:prstClr val="black"/>
                </a:solidFill>
                <a:latin typeface="Verdana" panose="020B0604030504040204" pitchFamily="34" charset="0"/>
              </a:rPr>
              <a:t>.</a:t>
            </a:r>
          </a:p>
        </p:txBody>
      </p:sp>
      <p:sp>
        <p:nvSpPr>
          <p:cNvPr id="7" name="Retângulo 6"/>
          <p:cNvSpPr/>
          <p:nvPr/>
        </p:nvSpPr>
        <p:spPr>
          <a:xfrm>
            <a:off x="5904114" y="3492125"/>
            <a:ext cx="2143125" cy="285750"/>
          </a:xfrm>
          <a:prstGeom prst="rect">
            <a:avLst/>
          </a:prstGeom>
          <a:noFill/>
          <a:ln w="25400" cap="flat" cmpd="sng" algn="ctr">
            <a:solidFill>
              <a:srgbClr val="C0504D">
                <a:lumMod val="75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189489" y="4778000"/>
            <a:ext cx="2857500" cy="571500"/>
          </a:xfrm>
          <a:prstGeom prst="rect">
            <a:avLst/>
          </a:prstGeom>
          <a:noFill/>
          <a:ln w="25400" cap="flat" cmpd="sng" algn="ctr">
            <a:solidFill>
              <a:srgbClr val="C0504D">
                <a:lumMod val="75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9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3927" y="563187"/>
            <a:ext cx="27908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m 17" descr="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614" y="1849062"/>
            <a:ext cx="9144000" cy="85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4427" y="2849187"/>
            <a:ext cx="132397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Conector de seta reta 19"/>
          <p:cNvCxnSpPr/>
          <p:nvPr/>
        </p:nvCxnSpPr>
        <p:spPr>
          <a:xfrm rot="10800000" flipV="1">
            <a:off x="9190239" y="2634875"/>
            <a:ext cx="1143000" cy="857250"/>
          </a:xfrm>
          <a:prstGeom prst="straightConnector1">
            <a:avLst/>
          </a:prstGeom>
          <a:noFill/>
          <a:ln w="38100" cap="flat" cmpd="sng" algn="ctr">
            <a:solidFill>
              <a:srgbClr val="C0504D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13" name="Retângulo 12"/>
          <p:cNvSpPr/>
          <p:nvPr/>
        </p:nvSpPr>
        <p:spPr>
          <a:xfrm>
            <a:off x="8761614" y="3492125"/>
            <a:ext cx="428625" cy="357187"/>
          </a:xfrm>
          <a:prstGeom prst="rect">
            <a:avLst/>
          </a:prstGeom>
          <a:noFill/>
          <a:ln w="25400" cap="flat" cmpd="sng" algn="ctr">
            <a:solidFill>
              <a:srgbClr val="C0504D">
                <a:lumMod val="75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4" name="Conector de seta reta 6"/>
          <p:cNvCxnSpPr>
            <a:stCxn id="7" idx="3"/>
            <a:endCxn id="13" idx="1"/>
          </p:cNvCxnSpPr>
          <p:nvPr/>
        </p:nvCxnSpPr>
        <p:spPr>
          <a:xfrm>
            <a:off x="8047239" y="3635000"/>
            <a:ext cx="714375" cy="36512"/>
          </a:xfrm>
          <a:prstGeom prst="straightConnector1">
            <a:avLst/>
          </a:prstGeom>
          <a:noFill/>
          <a:ln w="38100" cap="flat" cmpd="sng" algn="ctr">
            <a:solidFill>
              <a:srgbClr val="C0504D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pic>
        <p:nvPicPr>
          <p:cNvPr id="15" name="Picture 1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239" y="3706437"/>
            <a:ext cx="1981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Imagem 33" descr="6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239" y="4063625"/>
            <a:ext cx="79454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tângulo 16"/>
          <p:cNvSpPr/>
          <p:nvPr/>
        </p:nvSpPr>
        <p:spPr>
          <a:xfrm>
            <a:off x="7475739" y="4063625"/>
            <a:ext cx="857250" cy="428625"/>
          </a:xfrm>
          <a:prstGeom prst="rect">
            <a:avLst/>
          </a:prstGeom>
          <a:noFill/>
          <a:ln w="25400" cap="flat" cmpd="sng" algn="ctr">
            <a:solidFill>
              <a:srgbClr val="C0504D">
                <a:lumMod val="75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8" name="Conector de seta reta 16"/>
          <p:cNvCxnSpPr>
            <a:stCxn id="8" idx="3"/>
          </p:cNvCxnSpPr>
          <p:nvPr/>
        </p:nvCxnSpPr>
        <p:spPr>
          <a:xfrm flipV="1">
            <a:off x="6046989" y="4492250"/>
            <a:ext cx="1428750" cy="571500"/>
          </a:xfrm>
          <a:prstGeom prst="straightConnector1">
            <a:avLst/>
          </a:prstGeom>
          <a:noFill/>
          <a:ln w="38100" cap="flat" cmpd="sng" algn="ctr">
            <a:solidFill>
              <a:srgbClr val="C0504D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pic>
        <p:nvPicPr>
          <p:cNvPr id="19" name="Picture 2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864" y="2134812"/>
            <a:ext cx="14287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802" y="2134812"/>
            <a:ext cx="1214437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364" y="2134812"/>
            <a:ext cx="534988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802" y="2420562"/>
            <a:ext cx="74295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864" y="2420562"/>
            <a:ext cx="131127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4320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404053" y="571500"/>
            <a:ext cx="2071687" cy="50006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" name="Conector de seta reta 2"/>
          <p:cNvCxnSpPr/>
          <p:nvPr/>
        </p:nvCxnSpPr>
        <p:spPr>
          <a:xfrm>
            <a:off x="4832553" y="1785938"/>
            <a:ext cx="928687" cy="1587"/>
          </a:xfrm>
          <a:prstGeom prst="straightConnector1">
            <a:avLst/>
          </a:prstGeom>
          <a:noFill/>
          <a:ln w="38100" cap="flat" cmpd="sng" algn="ctr">
            <a:solidFill>
              <a:srgbClr val="C0504D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pic>
        <p:nvPicPr>
          <p:cNvPr id="6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240" y="142875"/>
            <a:ext cx="6172200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5553" y="2000250"/>
            <a:ext cx="17145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8428" y="2214563"/>
            <a:ext cx="17145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7178" y="2857500"/>
            <a:ext cx="148590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tângulo 20"/>
          <p:cNvSpPr>
            <a:spLocks noChangeArrowheads="1"/>
          </p:cNvSpPr>
          <p:nvPr/>
        </p:nvSpPr>
        <p:spPr bwMode="auto">
          <a:xfrm>
            <a:off x="2436929" y="3676564"/>
            <a:ext cx="80010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Obs. Quando o processo estiver com o status de: 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kumimoji="0" lang="pt-BR" altLang="pt-BR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AGUARDANDO DISTRIBUIÇÃO</a:t>
            </a:r>
            <a:r>
              <a:rPr kumimoji="0" lang="pt-BR" altLang="pt-BR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” = Processo está aguardando ser encaminhado para relato. 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kumimoji="0" lang="pt-BR" altLang="pt-BR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AGUARDANDO RELATO</a:t>
            </a:r>
            <a:r>
              <a:rPr kumimoji="0" lang="pt-BR" altLang="pt-BR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” = Processo está aguardando ser relatado .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kumimoji="0" lang="pt-BR" altLang="pt-BR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DEFERIDO</a:t>
            </a:r>
            <a:r>
              <a:rPr kumimoji="0" lang="pt-BR" altLang="pt-BR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” = Processo foi relatado e aprovado quando constar a mensagem “</a:t>
            </a:r>
            <a:r>
              <a:rPr kumimoji="0" lang="pt-BR" altLang="pt-BR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APROVAÇÃO AD REFERENDUM REALIZADA – DEFERIR</a:t>
            </a:r>
            <a:r>
              <a:rPr kumimoji="0" lang="pt-BR" altLang="pt-BR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”. 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kumimoji="0" lang="pt-BR" altLang="pt-BR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RELATADO – INDEFERIDO</a:t>
            </a:r>
            <a:r>
              <a:rPr kumimoji="0" lang="pt-BR" altLang="pt-BR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” = Processo foi relatado e teve o parecer desfavorável à solicitação. Entre em contato com o CREA. 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pt-BR" altLang="pt-BR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“RELATADO – DILIGÊNCIA</a:t>
            </a:r>
            <a:r>
              <a:rPr kumimoji="0" lang="pt-BR" altLang="pt-BR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” = Pendência. A solicitação está aguardando a apresentação ou a correção de algum documento. Entre em contato com o CREA. </a:t>
            </a:r>
          </a:p>
        </p:txBody>
      </p:sp>
      <p:pic>
        <p:nvPicPr>
          <p:cNvPr id="11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396" y="464344"/>
            <a:ext cx="6065044" cy="184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0266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864" y="1414190"/>
            <a:ext cx="10402388" cy="35758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684713" y="2655467"/>
            <a:ext cx="2160224" cy="205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49330" y="2655467"/>
            <a:ext cx="2160224" cy="205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13"/>
          <p:cNvSpPr txBox="1">
            <a:spLocks noChangeArrowheads="1"/>
          </p:cNvSpPr>
          <p:nvPr/>
        </p:nvSpPr>
        <p:spPr bwMode="auto">
          <a:xfrm>
            <a:off x="2009367" y="5395027"/>
            <a:ext cx="3125787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100" b="1">
                <a:latin typeface="Verdana" panose="020B0604030504040204" pitchFamily="34" charset="0"/>
              </a:rPr>
              <a:t>Clique sobre “</a:t>
            </a:r>
            <a:r>
              <a:rPr lang="pt-BR" altLang="pt-BR" sz="1100" b="1" u="sng">
                <a:latin typeface="Verdana" panose="020B0604030504040204" pitchFamily="34" charset="0"/>
              </a:rPr>
              <a:t>Nova</a:t>
            </a:r>
            <a:r>
              <a:rPr lang="pt-BR" altLang="pt-BR" sz="1100" b="1">
                <a:latin typeface="Verdana" panose="020B0604030504040204" pitchFamily="34" charset="0"/>
              </a:rPr>
              <a:t>”.</a:t>
            </a:r>
            <a:endParaRPr lang="pt-BR" altLang="pt-BR" sz="1100" b="1" u="sng">
              <a:latin typeface="Verdana" panose="020B0604030504040204" pitchFamily="34" charset="0"/>
            </a:endParaRPr>
          </a:p>
        </p:txBody>
      </p:sp>
      <p:cxnSp>
        <p:nvCxnSpPr>
          <p:cNvPr id="9" name="Conector de seta reta 23"/>
          <p:cNvCxnSpPr/>
          <p:nvPr/>
        </p:nvCxnSpPr>
        <p:spPr>
          <a:xfrm flipH="1" flipV="1">
            <a:off x="1777592" y="5048952"/>
            <a:ext cx="735012" cy="4921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etângulo 9"/>
          <p:cNvSpPr/>
          <p:nvPr/>
        </p:nvSpPr>
        <p:spPr>
          <a:xfrm>
            <a:off x="1109254" y="4639377"/>
            <a:ext cx="611188" cy="41751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512604" y="5304539"/>
            <a:ext cx="1993900" cy="41751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1584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1"/>
          <p:cNvSpPr txBox="1">
            <a:spLocks noChangeArrowheads="1"/>
          </p:cNvSpPr>
          <p:nvPr/>
        </p:nvSpPr>
        <p:spPr bwMode="auto">
          <a:xfrm>
            <a:off x="3870234" y="540249"/>
            <a:ext cx="4537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400" b="1" smtClean="0">
                <a:solidFill>
                  <a:srgbClr val="C000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Solicitação de Serviço Pessoa Física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4233545" y="6126059"/>
            <a:ext cx="2935288" cy="382588"/>
          </a:xfrm>
          <a:prstGeom prst="rect">
            <a:avLst/>
          </a:prstGeom>
          <a:noFill/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6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2695" y="6129234"/>
            <a:ext cx="21907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Retângulo 36"/>
          <p:cNvSpPr/>
          <p:nvPr/>
        </p:nvSpPr>
        <p:spPr>
          <a:xfrm>
            <a:off x="7592695" y="6119709"/>
            <a:ext cx="1371600" cy="415925"/>
          </a:xfrm>
          <a:prstGeom prst="rect">
            <a:avLst/>
          </a:prstGeom>
          <a:noFill/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Retângulo 36"/>
          <p:cNvSpPr>
            <a:spLocks noChangeArrowheads="1"/>
          </p:cNvSpPr>
          <p:nvPr/>
        </p:nvSpPr>
        <p:spPr bwMode="auto">
          <a:xfrm>
            <a:off x="4460558" y="6159397"/>
            <a:ext cx="2551112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100" smtClean="0">
                <a:solidFill>
                  <a:prstClr val="black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Clique em “</a:t>
            </a:r>
            <a:r>
              <a:rPr lang="pt-BR" altLang="pt-BR" sz="1100" b="1" smtClean="0">
                <a:solidFill>
                  <a:prstClr val="black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Salvar e Avançar</a:t>
            </a:r>
            <a:r>
              <a:rPr lang="pt-BR" altLang="pt-BR" sz="1100" smtClean="0">
                <a:solidFill>
                  <a:prstClr val="black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”.</a:t>
            </a:r>
          </a:p>
        </p:txBody>
      </p:sp>
      <p:sp>
        <p:nvSpPr>
          <p:cNvPr id="15" name="Espaço Reservado para Número de Slide 1"/>
          <p:cNvSpPr txBox="1">
            <a:spLocks/>
          </p:cNvSpPr>
          <p:nvPr/>
        </p:nvSpPr>
        <p:spPr bwMode="auto">
          <a:xfrm>
            <a:off x="8199120" y="6275886"/>
            <a:ext cx="2301875" cy="48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algn="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94C9BD7-F208-4A76-8B93-29B129147691}" type="slidenum">
              <a:rPr kumimoji="0" lang="pt-BR" altLang="pt-BR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pt-BR" altLang="pt-BR" sz="1400" b="1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6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1658" y="1889624"/>
            <a:ext cx="255905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CaixaDeTexto 10"/>
          <p:cNvSpPr txBox="1">
            <a:spLocks noChangeArrowheads="1"/>
          </p:cNvSpPr>
          <p:nvPr/>
        </p:nvSpPr>
        <p:spPr bwMode="auto">
          <a:xfrm>
            <a:off x="6860858" y="848224"/>
            <a:ext cx="3214687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100" smtClean="0">
                <a:solidFill>
                  <a:prstClr val="black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Selecione “</a:t>
            </a:r>
            <a:r>
              <a:rPr lang="pt-BR" altLang="pt-BR" sz="1100" b="1" smtClean="0">
                <a:solidFill>
                  <a:prstClr val="black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Inclusão de Novo Título</a:t>
            </a:r>
            <a:r>
              <a:rPr lang="pt-BR" altLang="pt-BR" sz="1100" smtClean="0">
                <a:solidFill>
                  <a:prstClr val="black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19" name="CaixaDeTexto 20"/>
          <p:cNvSpPr txBox="1">
            <a:spLocks noChangeArrowheads="1"/>
          </p:cNvSpPr>
          <p:nvPr/>
        </p:nvSpPr>
        <p:spPr bwMode="auto">
          <a:xfrm>
            <a:off x="4684526" y="4219337"/>
            <a:ext cx="25717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100" smtClean="0">
                <a:solidFill>
                  <a:prstClr val="black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Informe os dados da instituição de ensino e os dados do curso a ser Incluído.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4684526" y="4219337"/>
            <a:ext cx="2578100" cy="617538"/>
          </a:xfrm>
          <a:prstGeom prst="rect">
            <a:avLst/>
          </a:prstGeom>
          <a:noFill/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1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358" y="798176"/>
            <a:ext cx="4857750" cy="1556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tângulo 21"/>
          <p:cNvSpPr/>
          <p:nvPr/>
        </p:nvSpPr>
        <p:spPr>
          <a:xfrm>
            <a:off x="1755588" y="1854700"/>
            <a:ext cx="4181475" cy="357187"/>
          </a:xfrm>
          <a:prstGeom prst="rect">
            <a:avLst/>
          </a:prstGeom>
          <a:noFill/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3" name="Conector de seta reta 23"/>
          <p:cNvCxnSpPr>
            <a:stCxn id="24" idx="2"/>
          </p:cNvCxnSpPr>
          <p:nvPr/>
        </p:nvCxnSpPr>
        <p:spPr>
          <a:xfrm flipH="1">
            <a:off x="6575108" y="1143499"/>
            <a:ext cx="1951831" cy="811704"/>
          </a:xfrm>
          <a:prstGeom prst="straightConnector1">
            <a:avLst/>
          </a:prstGeom>
          <a:noFill/>
          <a:ln w="38100" cap="flat" cmpd="sng" algn="ctr">
            <a:solidFill>
              <a:srgbClr val="C0504D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24" name="Retângulo 23"/>
          <p:cNvSpPr/>
          <p:nvPr/>
        </p:nvSpPr>
        <p:spPr>
          <a:xfrm>
            <a:off x="7003733" y="848224"/>
            <a:ext cx="3046412" cy="295275"/>
          </a:xfrm>
          <a:prstGeom prst="rect">
            <a:avLst/>
          </a:prstGeom>
          <a:noFill/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5" name="Picture 2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588" y="2862025"/>
            <a:ext cx="40386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0463" y="2862025"/>
            <a:ext cx="2786063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2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3333" y="2432181"/>
            <a:ext cx="20002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0" name="Conector de seta reta 29"/>
          <p:cNvCxnSpPr>
            <a:stCxn id="20" idx="0"/>
          </p:cNvCxnSpPr>
          <p:nvPr/>
        </p:nvCxnSpPr>
        <p:spPr>
          <a:xfrm rot="16200000" flipV="1">
            <a:off x="5650519" y="3896281"/>
            <a:ext cx="142875" cy="503238"/>
          </a:xfrm>
          <a:prstGeom prst="straightConnector1">
            <a:avLst/>
          </a:prstGeom>
          <a:noFill/>
          <a:ln w="38100" cap="flat" cmpd="sng" algn="ctr">
            <a:solidFill>
              <a:srgbClr val="C0504D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41" name="Conector de seta reta 33"/>
          <p:cNvCxnSpPr/>
          <p:nvPr/>
        </p:nvCxnSpPr>
        <p:spPr>
          <a:xfrm rot="16200000" flipV="1">
            <a:off x="5525107" y="3774043"/>
            <a:ext cx="714375" cy="176213"/>
          </a:xfrm>
          <a:prstGeom prst="straightConnector1">
            <a:avLst/>
          </a:prstGeom>
          <a:noFill/>
          <a:ln w="38100" cap="flat" cmpd="sng" algn="ctr">
            <a:solidFill>
              <a:srgbClr val="C0504D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42" name="Conector de seta reta 36"/>
          <p:cNvCxnSpPr>
            <a:stCxn id="20" idx="0"/>
          </p:cNvCxnSpPr>
          <p:nvPr/>
        </p:nvCxnSpPr>
        <p:spPr>
          <a:xfrm rot="5400000" flipH="1" flipV="1">
            <a:off x="6150582" y="3899456"/>
            <a:ext cx="142875" cy="496887"/>
          </a:xfrm>
          <a:prstGeom prst="straightConnector1">
            <a:avLst/>
          </a:prstGeom>
          <a:noFill/>
          <a:ln w="38100" cap="flat" cmpd="sng" algn="ctr">
            <a:solidFill>
              <a:srgbClr val="C0504D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43" name="Conector de seta reta 39"/>
          <p:cNvCxnSpPr>
            <a:stCxn id="20" idx="0"/>
          </p:cNvCxnSpPr>
          <p:nvPr/>
        </p:nvCxnSpPr>
        <p:spPr>
          <a:xfrm rot="5400000" flipH="1" flipV="1">
            <a:off x="5866420" y="3615293"/>
            <a:ext cx="711200" cy="496887"/>
          </a:xfrm>
          <a:prstGeom prst="straightConnector1">
            <a:avLst/>
          </a:prstGeom>
          <a:noFill/>
          <a:ln w="38100" cap="flat" cmpd="sng" algn="ctr">
            <a:solidFill>
              <a:srgbClr val="C0504D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47" name="Retângulo 46"/>
          <p:cNvSpPr/>
          <p:nvPr/>
        </p:nvSpPr>
        <p:spPr>
          <a:xfrm>
            <a:off x="6593864" y="5141674"/>
            <a:ext cx="1857375" cy="584200"/>
          </a:xfrm>
          <a:prstGeom prst="rect">
            <a:avLst/>
          </a:prstGeom>
          <a:noFill/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8" name="Picture 2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6739" y="5213112"/>
            <a:ext cx="16859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CaixaDeTexto 20"/>
          <p:cNvSpPr txBox="1">
            <a:spLocks noChangeArrowheads="1"/>
          </p:cNvSpPr>
          <p:nvPr/>
        </p:nvSpPr>
        <p:spPr bwMode="auto">
          <a:xfrm>
            <a:off x="3736364" y="5213112"/>
            <a:ext cx="25717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100" smtClean="0">
                <a:solidFill>
                  <a:prstClr val="black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Clique em </a:t>
            </a:r>
            <a:r>
              <a:rPr lang="pt-BR" altLang="pt-BR" sz="1100" b="1" smtClean="0">
                <a:solidFill>
                  <a:prstClr val="black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Adicionar</a:t>
            </a:r>
            <a:r>
              <a:rPr lang="pt-BR" altLang="pt-BR" sz="1100" smtClean="0">
                <a:solidFill>
                  <a:prstClr val="black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 para salvar os dados inseridos.</a:t>
            </a:r>
          </a:p>
        </p:txBody>
      </p:sp>
      <p:sp>
        <p:nvSpPr>
          <p:cNvPr id="50" name="Retângulo 49"/>
          <p:cNvSpPr/>
          <p:nvPr/>
        </p:nvSpPr>
        <p:spPr>
          <a:xfrm>
            <a:off x="3664926" y="5141674"/>
            <a:ext cx="2571750" cy="584200"/>
          </a:xfrm>
          <a:prstGeom prst="rect">
            <a:avLst/>
          </a:prstGeom>
          <a:noFill/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1" name="Conector de seta reta 45"/>
          <p:cNvCxnSpPr>
            <a:stCxn id="50" idx="3"/>
            <a:endCxn id="47" idx="1"/>
          </p:cNvCxnSpPr>
          <p:nvPr/>
        </p:nvCxnSpPr>
        <p:spPr>
          <a:xfrm>
            <a:off x="6236676" y="5433774"/>
            <a:ext cx="357188" cy="1588"/>
          </a:xfrm>
          <a:prstGeom prst="straightConnector1">
            <a:avLst/>
          </a:prstGeom>
          <a:noFill/>
          <a:ln w="38100" cap="flat" cmpd="sng" algn="ctr">
            <a:solidFill>
              <a:srgbClr val="C0504D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2417075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mbra Extrema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3078</TotalTime>
  <Words>330</Words>
  <Application>Microsoft Office PowerPoint</Application>
  <PresentationFormat>Widescreen</PresentationFormat>
  <Paragraphs>62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20" baseType="lpstr">
      <vt:lpstr>Arial</vt:lpstr>
      <vt:lpstr>Arial Black</vt:lpstr>
      <vt:lpstr>Arial Rounded MT Bold</vt:lpstr>
      <vt:lpstr>Calibri</vt:lpstr>
      <vt:lpstr>Tahoma</vt:lpstr>
      <vt:lpstr>Verdana</vt:lpstr>
      <vt:lpstr>Wingdings</vt:lpstr>
      <vt:lpstr>Tema do Office</vt:lpstr>
      <vt:lpstr>COMO  CONSULTAR ANDAMENTO DE PROTOCOLO PESSOA FÍSICA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LEONARDO SILQUEIRA</dc:creator>
  <cp:lastModifiedBy>LEONARDO SILQUEIRA</cp:lastModifiedBy>
  <cp:revision>127</cp:revision>
  <dcterms:created xsi:type="dcterms:W3CDTF">2017-04-03T17:36:34Z</dcterms:created>
  <dcterms:modified xsi:type="dcterms:W3CDTF">2019-12-21T16:12:48Z</dcterms:modified>
</cp:coreProperties>
</file>